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9" r:id="rId1"/>
  </p:sldMasterIdLst>
  <p:notesMasterIdLst>
    <p:notesMasterId r:id="rId12"/>
  </p:notesMasterIdLst>
  <p:sldIdLst>
    <p:sldId id="257" r:id="rId2"/>
    <p:sldId id="277" r:id="rId3"/>
    <p:sldId id="278" r:id="rId4"/>
    <p:sldId id="279" r:id="rId5"/>
    <p:sldId id="281" r:id="rId6"/>
    <p:sldId id="280" r:id="rId7"/>
    <p:sldId id="282" r:id="rId8"/>
    <p:sldId id="287" r:id="rId9"/>
    <p:sldId id="286" r:id="rId10"/>
    <p:sldId id="28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אצתנעמי" initials="א"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p:cViewPr varScale="1">
        <p:scale>
          <a:sx n="69" d="100"/>
          <a:sy n="69" d="100"/>
        </p:scale>
        <p:origin x="144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289B9C7-63ED-40DC-BB6F-8B7E6E4B03DB}" type="datetimeFigureOut">
              <a:rPr lang="he-IL" smtClean="0"/>
              <a:pPr/>
              <a:t>ח'/סיון/תשפ"א</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729DB88-27B9-47F8-B37C-105CA88FF45C}" type="slidenum">
              <a:rPr lang="he-IL" smtClean="0"/>
              <a:pPr/>
              <a:t>‹#›</a:t>
            </a:fld>
            <a:endParaRPr lang="he-IL"/>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6555609"/>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1437266251"/>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כותרת אנכית וטקסט">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127574120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42343211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806740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282086636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822960" y="2582334"/>
            <a:ext cx="3703320" cy="32867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4663440" y="2582334"/>
            <a:ext cx="3703320" cy="32867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340054650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328282453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e-IL"/>
          </a:p>
        </p:txBody>
      </p:sp>
      <p:sp>
        <p:nvSpPr>
          <p:cNvPr id="9" name="Slide Number Placeholder 8"/>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254505373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ED3C2F1-01BF-46A5-B4B2-25EF50F008DE}" type="datetimeFigureOut">
              <a:rPr lang="he-IL" smtClean="0"/>
              <a:pPr/>
              <a:t>ח'/סיון/תשפ"א</a:t>
            </a:fld>
            <a:endParaRPr lang="he-IL"/>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he-IL"/>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DE938BA-9198-478E-BB28-9027EDF3578A}" type="slidenum">
              <a:rPr lang="he-IL" smtClean="0"/>
              <a:pPr/>
              <a:t>‹#›</a:t>
            </a:fld>
            <a:endParaRPr lang="he-IL"/>
          </a:p>
        </p:txBody>
      </p:sp>
    </p:spTree>
    <p:extLst>
      <p:ext uri="{BB962C8B-B14F-4D97-AF65-F5344CB8AC3E}">
        <p14:creationId xmlns:p14="http://schemas.microsoft.com/office/powerpoint/2010/main" val="95122499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3ED3C2F1-01BF-46A5-B4B2-25EF50F008DE}" type="datetimeFigureOut">
              <a:rPr lang="he-IL" smtClean="0"/>
              <a:pPr/>
              <a:t>ח'/סיון/תשפ"א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148502310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3ED3C2F1-01BF-46A5-B4B2-25EF50F008DE}" type="datetimeFigureOut">
              <a:rPr lang="he-IL" smtClean="0"/>
              <a:pPr/>
              <a:t>ח'/סיון/תשפ"א</a:t>
            </a:fld>
            <a:endParaRPr lang="he-IL"/>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e-IL"/>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ADE938BA-9198-478E-BB28-9027EDF3578A}" type="slidenum">
              <a:rPr lang="he-IL" smtClean="0"/>
              <a:pPr/>
              <a:t>‹#›</a:t>
            </a:fld>
            <a:endParaRPr lang="he-IL"/>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531658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ransition>
    <p:fade/>
  </p:transition>
  <p:txStyles>
    <p:titleStyle>
      <a:lvl1pPr algn="l" defTabSz="914400" rtl="1"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r" defTabSz="914400" rtl="1"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r" defTabSz="914400" rtl="1"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209145F7-C155-4F7D-9121-3C72ABAC8C99}"/>
              </a:ext>
            </a:extLst>
          </p:cNvPr>
          <p:cNvSpPr txBox="1"/>
          <p:nvPr/>
        </p:nvSpPr>
        <p:spPr>
          <a:xfrm>
            <a:off x="901539" y="3212976"/>
            <a:ext cx="7344816" cy="1015663"/>
          </a:xfrm>
          <a:prstGeom prst="rect">
            <a:avLst/>
          </a:prstGeom>
          <a:noFill/>
        </p:spPr>
        <p:txBody>
          <a:bodyPr wrap="square" rtlCol="1">
            <a:spAutoFit/>
          </a:bodyPr>
          <a:lstStyle/>
          <a:p>
            <a:pPr algn="ctr"/>
            <a:r>
              <a:rPr lang="he-IL" sz="6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החייאת ילדים ותינוקות</a:t>
            </a:r>
          </a:p>
        </p:txBody>
      </p:sp>
      <p:pic>
        <p:nvPicPr>
          <p:cNvPr id="5" name="Picture 2">
            <a:extLst>
              <a:ext uri="{FF2B5EF4-FFF2-40B4-BE49-F238E27FC236}">
                <a16:creationId xmlns:a16="http://schemas.microsoft.com/office/drawing/2014/main" id="{9864221D-8209-49D9-81C1-D21011A066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4970"/>
            <a:ext cx="2030019" cy="1369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תמונה 4">
            <a:extLst>
              <a:ext uri="{FF2B5EF4-FFF2-40B4-BE49-F238E27FC236}">
                <a16:creationId xmlns:a16="http://schemas.microsoft.com/office/drawing/2014/main" id="{4CF3B31D-0F85-48FB-95ED-69036EACC2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7" y="116633"/>
            <a:ext cx="3763199" cy="128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תמונה 4">
            <a:extLst>
              <a:ext uri="{FF2B5EF4-FFF2-40B4-BE49-F238E27FC236}">
                <a16:creationId xmlns:a16="http://schemas.microsoft.com/office/drawing/2014/main" id="{D992DEFB-F58B-4510-B659-3472E4DDCC0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כותרת 1">
            <a:extLst>
              <a:ext uri="{FF2B5EF4-FFF2-40B4-BE49-F238E27FC236}">
                <a16:creationId xmlns:a16="http://schemas.microsoft.com/office/drawing/2014/main" id="{87E78161-D588-4001-86D6-60E1BE7A6975}"/>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דגשים בהחייאת ילדים ותינוקות</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sp>
        <p:nvSpPr>
          <p:cNvPr id="7" name="תיבת טקסט 6">
            <a:extLst>
              <a:ext uri="{FF2B5EF4-FFF2-40B4-BE49-F238E27FC236}">
                <a16:creationId xmlns:a16="http://schemas.microsoft.com/office/drawing/2014/main" id="{95038043-20A9-4B4A-BD0F-306059BDBC12}"/>
              </a:ext>
            </a:extLst>
          </p:cNvPr>
          <p:cNvSpPr txBox="1"/>
          <p:nvPr/>
        </p:nvSpPr>
        <p:spPr>
          <a:xfrm>
            <a:off x="557469" y="1871568"/>
            <a:ext cx="7830616" cy="14219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בילד/בתינוק עם חשד לפגיעה בעמוד שדרה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יש לקבע באופן הנכון וללא הטיית הראש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באירוע שבו קיים חשש לפגיעת טראומה בעמוד שדרה צווארי - אנשי מקצוע יפתחו נתיב אוויר בשיטת דחיקת לסת    ( </a:t>
            </a:r>
            <a:r>
              <a:rPr lang="en-US" sz="1800" dirty="0">
                <a:solidFill>
                  <a:srgbClr val="000000"/>
                </a:solidFill>
                <a:effectLst/>
                <a:latin typeface="Arial" panose="020B0604020202020204" pitchFamily="34" charset="0"/>
                <a:ea typeface="Times New Roman" panose="02020603050405020304" pitchFamily="18" charset="0"/>
              </a:rPr>
              <a:t>jaw thrust</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1800" dirty="0">
              <a:effectLst/>
              <a:latin typeface="Times New Roman" panose="02020603050405020304" pitchFamily="18" charset="0"/>
              <a:ea typeface="Times New Roman" panose="02020603050405020304" pitchFamily="18" charset="0"/>
            </a:endParaRPr>
          </a:p>
        </p:txBody>
      </p:sp>
      <p:sp>
        <p:nvSpPr>
          <p:cNvPr id="8" name="תיבת טקסט 7">
            <a:extLst>
              <a:ext uri="{FF2B5EF4-FFF2-40B4-BE49-F238E27FC236}">
                <a16:creationId xmlns:a16="http://schemas.microsoft.com/office/drawing/2014/main" id="{85A4B350-0314-4BE5-B215-94818E398648}"/>
              </a:ext>
            </a:extLst>
          </p:cNvPr>
          <p:cNvSpPr txBox="1"/>
          <p:nvPr/>
        </p:nvSpPr>
        <p:spPr>
          <a:xfrm>
            <a:off x="557469" y="3276340"/>
            <a:ext cx="7830616" cy="19759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הנשמה:</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יש להיזהר מהנשמה בלחץ ובנפח גדולים מדי. הדבר עלול לגרום לחדירת אוויר לקיבה (לגרום להקאה) ולקושי בביצוע הנשמה תקינה בהמשך, כמו כן עלול הדבר לגרום נזק לריאות- לכן יש לבצע הנשמה איטית ומלאה רק עד התרוממות מלאה של בית החזה.</a:t>
            </a:r>
            <a:endParaRPr lang="en-US" sz="1800" dirty="0">
              <a:effectLst/>
              <a:latin typeface="Times New Roman" panose="02020603050405020304" pitchFamily="18" charset="0"/>
              <a:ea typeface="Times New Roman" panose="02020603050405020304" pitchFamily="18" charset="0"/>
            </a:endParaRPr>
          </a:p>
          <a:p>
            <a:pPr algn="r"/>
            <a:br>
              <a:rPr lang="he-IL" sz="1800" dirty="0">
                <a:solidFill>
                  <a:srgbClr val="000000"/>
                </a:solidFill>
                <a:effectLst/>
                <a:highlight>
                  <a:srgbClr val="00FF00"/>
                </a:highlight>
                <a:ea typeface="Times New Roman" panose="02020603050405020304" pitchFamily="18" charset="0"/>
                <a:cs typeface="Arial" panose="020B0604020202020204" pitchFamily="34" charset="0"/>
              </a:rPr>
            </a:br>
            <a:r>
              <a:rPr lang="he-IL" sz="1800" dirty="0">
                <a:solidFill>
                  <a:srgbClr val="000000"/>
                </a:solidFill>
                <a:effectLst/>
                <a:ea typeface="Times New Roman" panose="02020603050405020304" pitchFamily="18" charset="0"/>
                <a:cs typeface="Arial" panose="020B0604020202020204" pitchFamily="34" charset="0"/>
              </a:rPr>
              <a:t>בתינוק – נפח ההנשמה, הוא כנפח האוויר המצוי בלחיים של מבוגר.</a:t>
            </a:r>
            <a:endParaRPr lang="he-IL" dirty="0"/>
          </a:p>
        </p:txBody>
      </p:sp>
      <p:sp>
        <p:nvSpPr>
          <p:cNvPr id="9" name="תיבת טקסט 8">
            <a:extLst>
              <a:ext uri="{FF2B5EF4-FFF2-40B4-BE49-F238E27FC236}">
                <a16:creationId xmlns:a16="http://schemas.microsoft.com/office/drawing/2014/main" id="{C127C6AA-F86E-41E6-AD83-970C2C9C9D4D}"/>
              </a:ext>
            </a:extLst>
          </p:cNvPr>
          <p:cNvSpPr txBox="1"/>
          <p:nvPr/>
        </p:nvSpPr>
        <p:spPr>
          <a:xfrm>
            <a:off x="557469" y="5267514"/>
            <a:ext cx="7830616"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a:r>
              <a:rPr lang="he-IL" sz="1800" b="1" dirty="0">
                <a:solidFill>
                  <a:srgbClr val="000000"/>
                </a:solidFill>
                <a:effectLst/>
                <a:ea typeface="Times New Roman" panose="02020603050405020304" pitchFamily="18" charset="0"/>
                <a:cs typeface="Arial" panose="020B0604020202020204" pitchFamily="34" charset="0"/>
              </a:rPr>
              <a:t>דפיברילטור:</a:t>
            </a:r>
            <a:br>
              <a:rPr lang="he-IL" sz="1800" b="1" dirty="0">
                <a:solidFill>
                  <a:srgbClr val="000000"/>
                </a:solidFill>
                <a:effectLst/>
                <a:ea typeface="Times New Roman" panose="02020603050405020304" pitchFamily="18" charset="0"/>
                <a:cs typeface="Arial" panose="020B0604020202020204" pitchFamily="34" charset="0"/>
              </a:rPr>
            </a:br>
            <a:r>
              <a:rPr lang="he-IL" sz="1800" dirty="0">
                <a:solidFill>
                  <a:srgbClr val="000000"/>
                </a:solidFill>
                <a:effectLst/>
                <a:ea typeface="Times New Roman" panose="02020603050405020304" pitchFamily="18" charset="0"/>
                <a:cs typeface="Arial" panose="020B0604020202020204" pitchFamily="34" charset="0"/>
              </a:rPr>
              <a:t>שימוש בדפיברילטור בהחייאת תינוקות וילדים מצריך, בדרך כלל, סט אלקטרודות תואם גיל/משקל. אם אין אלקטרודות מתאימות, יש להדביק אלקטרודה אחת על החזה של התינוק, ואת האלקטרודה </a:t>
            </a:r>
            <a:r>
              <a:rPr lang="he-IL" sz="1800" dirty="0" err="1">
                <a:solidFill>
                  <a:srgbClr val="000000"/>
                </a:solidFill>
                <a:effectLst/>
                <a:ea typeface="Times New Roman" panose="02020603050405020304" pitchFamily="18" charset="0"/>
                <a:cs typeface="Arial" panose="020B0604020202020204" pitchFamily="34" charset="0"/>
              </a:rPr>
              <a:t>השניה</a:t>
            </a:r>
            <a:r>
              <a:rPr lang="he-IL" sz="1800" dirty="0">
                <a:solidFill>
                  <a:srgbClr val="000000"/>
                </a:solidFill>
                <a:effectLst/>
                <a:ea typeface="Times New Roman" panose="02020603050405020304" pitchFamily="18" charset="0"/>
                <a:cs typeface="Arial" panose="020B0604020202020204" pitchFamily="34" charset="0"/>
              </a:rPr>
              <a:t> על הגב של התינוק (ולא על החזה)</a:t>
            </a:r>
            <a:endParaRPr lang="he-IL" dirty="0"/>
          </a:p>
        </p:txBody>
      </p:sp>
    </p:spTree>
    <p:extLst>
      <p:ext uri="{BB962C8B-B14F-4D97-AF65-F5344CB8AC3E}">
        <p14:creationId xmlns:p14="http://schemas.microsoft.com/office/powerpoint/2010/main" val="342430022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18A3500-6081-4F1C-B19D-98B409A78CE1}"/>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החייאת ילדים ותינוקות</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pic>
        <p:nvPicPr>
          <p:cNvPr id="9" name="תמונה 4">
            <a:extLst>
              <a:ext uri="{FF2B5EF4-FFF2-40B4-BE49-F238E27FC236}">
                <a16:creationId xmlns:a16="http://schemas.microsoft.com/office/drawing/2014/main" id="{7F7CA019-B000-4D3D-BEEC-DA6A8DF5E4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תיבת טקסט 12">
            <a:extLst>
              <a:ext uri="{FF2B5EF4-FFF2-40B4-BE49-F238E27FC236}">
                <a16:creationId xmlns:a16="http://schemas.microsoft.com/office/drawing/2014/main" id="{FE55398B-6F55-4AD9-A4BB-4AF35AF1DD1F}"/>
              </a:ext>
            </a:extLst>
          </p:cNvPr>
          <p:cNvSpPr txBox="1"/>
          <p:nvPr/>
        </p:nvSpPr>
        <p:spPr>
          <a:xfrm>
            <a:off x="79720" y="1772816"/>
            <a:ext cx="8984560" cy="374871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חשוב לציין כי החייאה בילדים ובתינוקות הינה החייאה מורכבת, ולא קלה, בעיקר, מבחינה נפשית.</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בביצוע פעולות ההחייאה בילדים ותינוקות ישנם מספר אלמנטים השונים מביצוע פעולות ההחייאה בחולה מבוגר.</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ראשית, עקב שכיחות גבוהה יותר של אירועי "דום לב ונשימה" במבוגרים, נאלצים צוותי הרפואה לבצע יותר החייאות במבוגרים מאשר בילדים/תינוקות, מה שאומר שהניסיון המצטבר ומיומנות ביצוע פעולות החייאה הינם טובים יותר במבוגרים מאשר בילדים ותינוקות.</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שנית, ידוע כי ביצוע פעולות החייאה בתינוק/פעוט/ילד כרוכה במעורבות רגשית גבוהה יותר מצד כל הנוגעים בדבר: המשפחה, הסביבה והמטפלים.</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כמו כן, ישנם מס' שינויים טכניים באופן ביצוע פעולות ההחייאה בתינוק עקב שינויים אטומיים הקשורים בגיל.</a:t>
            </a:r>
            <a:endParaRPr lang="en-US" sz="1800" dirty="0">
              <a:effectLst/>
              <a:latin typeface="Times New Roman" panose="02020603050405020304" pitchFamily="18" charset="0"/>
              <a:ea typeface="Times New Roman" panose="02020603050405020304" pitchFamily="18" charset="0"/>
            </a:endParaRPr>
          </a:p>
        </p:txBody>
      </p:sp>
      <p:sp>
        <p:nvSpPr>
          <p:cNvPr id="15" name="תיבת טקסט 14">
            <a:extLst>
              <a:ext uri="{FF2B5EF4-FFF2-40B4-BE49-F238E27FC236}">
                <a16:creationId xmlns:a16="http://schemas.microsoft.com/office/drawing/2014/main" id="{1DF92F88-477F-45DA-93C2-2664884AE979}"/>
              </a:ext>
            </a:extLst>
          </p:cNvPr>
          <p:cNvSpPr txBox="1"/>
          <p:nvPr/>
        </p:nvSpPr>
        <p:spPr>
          <a:xfrm>
            <a:off x="516140" y="5661248"/>
            <a:ext cx="8111720" cy="7571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מאידך הצלחה בהחייאה, מעניקה תחושת הצלחה אשר איננה ניתנת לתיאור. </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לשם כך יש לבצע את ההחייאה בהקדם האפשרי ובאופן מקצועי !</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5523154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a:extLst>
              <a:ext uri="{FF2B5EF4-FFF2-40B4-BE49-F238E27FC236}">
                <a16:creationId xmlns:a16="http://schemas.microsoft.com/office/drawing/2014/main" id="{A251032B-5A5E-4414-9551-327FBF0F705C}"/>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החייאת ילדים ותינוקות</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pic>
        <p:nvPicPr>
          <p:cNvPr id="5" name="תמונה 4">
            <a:extLst>
              <a:ext uri="{FF2B5EF4-FFF2-40B4-BE49-F238E27FC236}">
                <a16:creationId xmlns:a16="http://schemas.microsoft.com/office/drawing/2014/main" id="{CA0225D7-E343-44F1-A31F-BF17DCD4E7F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תיבת טקסט 6">
            <a:extLst>
              <a:ext uri="{FF2B5EF4-FFF2-40B4-BE49-F238E27FC236}">
                <a16:creationId xmlns:a16="http://schemas.microsoft.com/office/drawing/2014/main" id="{B550B7D9-BB34-436E-8276-2A68A948B4A3}"/>
              </a:ext>
            </a:extLst>
          </p:cNvPr>
          <p:cNvSpPr txBox="1"/>
          <p:nvPr/>
        </p:nvSpPr>
        <p:spPr>
          <a:xfrm>
            <a:off x="1340768" y="1872418"/>
            <a:ext cx="6462464" cy="424732"/>
          </a:xfrm>
          <a:prstGeom prst="rect">
            <a:avLst/>
          </a:prstGeom>
          <a:noFill/>
        </p:spPr>
        <p:txBody>
          <a:bodyPr wrap="square">
            <a:spAutoFit/>
          </a:bodyPr>
          <a:lstStyle/>
          <a:p>
            <a:pPr algn="ct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ככלל, לעניין ההחייאה,  האוכלוסייה מתפלגת לשלוש קבוצות גיל: </a:t>
            </a:r>
            <a:endParaRPr lang="en-US" sz="1800" dirty="0">
              <a:effectLst/>
              <a:latin typeface="Times New Roman" panose="02020603050405020304" pitchFamily="18" charset="0"/>
              <a:ea typeface="Times New Roman" panose="02020603050405020304" pitchFamily="18" charset="0"/>
            </a:endParaRPr>
          </a:p>
        </p:txBody>
      </p:sp>
      <p:sp>
        <p:nvSpPr>
          <p:cNvPr id="9" name="תיבת טקסט 8">
            <a:extLst>
              <a:ext uri="{FF2B5EF4-FFF2-40B4-BE49-F238E27FC236}">
                <a16:creationId xmlns:a16="http://schemas.microsoft.com/office/drawing/2014/main" id="{746592CA-07CC-46B9-AEB9-90C9E1E3140E}"/>
              </a:ext>
            </a:extLst>
          </p:cNvPr>
          <p:cNvSpPr txBox="1"/>
          <p:nvPr/>
        </p:nvSpPr>
        <p:spPr>
          <a:xfrm>
            <a:off x="1120180" y="2624825"/>
            <a:ext cx="6903640" cy="10895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תינוק:</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0- 1 שנה                                 </a:t>
            </a: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ילד:</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1-8                                       </a:t>
            </a: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יש להתייחס למדדי המשקל והגודל.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מבוגר:</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8 עד 120</a:t>
            </a:r>
            <a:endParaRPr lang="en-US" sz="1800" dirty="0">
              <a:effectLst/>
              <a:latin typeface="Times New Roman" panose="02020603050405020304" pitchFamily="18" charset="0"/>
              <a:ea typeface="Times New Roman" panose="02020603050405020304" pitchFamily="18" charset="0"/>
            </a:endParaRPr>
          </a:p>
        </p:txBody>
      </p:sp>
      <p:sp>
        <p:nvSpPr>
          <p:cNvPr id="10" name="סוגר מסולסל שמאלי 9">
            <a:extLst>
              <a:ext uri="{FF2B5EF4-FFF2-40B4-BE49-F238E27FC236}">
                <a16:creationId xmlns:a16="http://schemas.microsoft.com/office/drawing/2014/main" id="{B643875A-B83A-4113-95E3-410A0FF88096}"/>
              </a:ext>
            </a:extLst>
          </p:cNvPr>
          <p:cNvSpPr/>
          <p:nvPr/>
        </p:nvSpPr>
        <p:spPr>
          <a:xfrm>
            <a:off x="5076056" y="2671251"/>
            <a:ext cx="432048" cy="996676"/>
          </a:xfrm>
          <a:prstGeom prst="lef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12" name="תיבת טקסט 11">
            <a:extLst>
              <a:ext uri="{FF2B5EF4-FFF2-40B4-BE49-F238E27FC236}">
                <a16:creationId xmlns:a16="http://schemas.microsoft.com/office/drawing/2014/main" id="{F091A28B-E79C-41E8-888B-8033D40B0703}"/>
              </a:ext>
            </a:extLst>
          </p:cNvPr>
          <p:cNvSpPr txBox="1"/>
          <p:nvPr/>
        </p:nvSpPr>
        <p:spPr>
          <a:xfrm>
            <a:off x="980728" y="4054144"/>
            <a:ext cx="7182544" cy="145886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rtl="1" fontAlgn="ctr">
              <a:lnSpc>
                <a:spcPct val="120000"/>
              </a:lnSpc>
            </a:pPr>
            <a:r>
              <a:rPr lang="he-IL" sz="2000" b="1" u="heavy"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סכימת</a:t>
            </a:r>
            <a:r>
              <a:rPr lang="he-IL" sz="2000" b="1" u="heavy"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ההחייאה לא משתנה לעולם !</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סדר פעולות ההחייאה נשאר ללא שינוי בכל גיל.</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השינויים הם רק בטכניקת ביצוע העיסויים וההנשמות.</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6192493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Vertical)">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0"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a:extLst>
              <a:ext uri="{FF2B5EF4-FFF2-40B4-BE49-F238E27FC236}">
                <a16:creationId xmlns:a16="http://schemas.microsoft.com/office/drawing/2014/main" id="{614E9471-09C7-442C-8B5E-76130003868C}"/>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err="1">
                <a:ln/>
                <a:solidFill>
                  <a:schemeClr val="bg2">
                    <a:lumMod val="50000"/>
                  </a:schemeClr>
                </a:solidFill>
                <a:cs typeface="Arial" pitchFamily="34" charset="0"/>
              </a:rPr>
              <a:t>סכימת</a:t>
            </a:r>
            <a:r>
              <a:rPr lang="he-IL" sz="4000" b="1" spc="0" dirty="0">
                <a:ln/>
                <a:solidFill>
                  <a:schemeClr val="bg2">
                    <a:lumMod val="50000"/>
                  </a:schemeClr>
                </a:solidFill>
                <a:cs typeface="Arial" pitchFamily="34" charset="0"/>
              </a:rPr>
              <a:t> החייאה </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pic>
        <p:nvPicPr>
          <p:cNvPr id="5" name="תמונה 4">
            <a:extLst>
              <a:ext uri="{FF2B5EF4-FFF2-40B4-BE49-F238E27FC236}">
                <a16:creationId xmlns:a16="http://schemas.microsoft.com/office/drawing/2014/main" id="{D992DEFB-F58B-4510-B659-3472E4DDCC0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תיבת טקסט 6">
            <a:extLst>
              <a:ext uri="{FF2B5EF4-FFF2-40B4-BE49-F238E27FC236}">
                <a16:creationId xmlns:a16="http://schemas.microsoft.com/office/drawing/2014/main" id="{E71225FB-4F22-4D96-9C04-A7C13F7FACF4}"/>
              </a:ext>
            </a:extLst>
          </p:cNvPr>
          <p:cNvSpPr txBox="1"/>
          <p:nvPr/>
        </p:nvSpPr>
        <p:spPr>
          <a:xfrm>
            <a:off x="2286000" y="1352736"/>
            <a:ext cx="4572000" cy="424732"/>
          </a:xfrm>
          <a:prstGeom prst="rect">
            <a:avLst/>
          </a:prstGeom>
          <a:noFill/>
        </p:spPr>
        <p:txBody>
          <a:bodyPr wrap="square">
            <a:spAutoFit/>
          </a:bodyPr>
          <a:lstStyle/>
          <a:p>
            <a:pPr algn="ct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עם הדגשים לביצוע החייאה בילדים ותינוקות</a:t>
            </a:r>
            <a:endParaRPr lang="en-US" sz="1400" dirty="0">
              <a:effectLst/>
              <a:latin typeface="Times New Roman" panose="02020603050405020304" pitchFamily="18" charset="0"/>
              <a:ea typeface="Times New Roman" panose="02020603050405020304" pitchFamily="18" charset="0"/>
            </a:endParaRPr>
          </a:p>
        </p:txBody>
      </p:sp>
      <p:sp>
        <p:nvSpPr>
          <p:cNvPr id="9" name="תיבת טקסט 8">
            <a:extLst>
              <a:ext uri="{FF2B5EF4-FFF2-40B4-BE49-F238E27FC236}">
                <a16:creationId xmlns:a16="http://schemas.microsoft.com/office/drawing/2014/main" id="{A60573C8-B320-435B-ADF0-3BCAF6A21269}"/>
              </a:ext>
            </a:extLst>
          </p:cNvPr>
          <p:cNvSpPr txBox="1"/>
          <p:nvPr/>
        </p:nvSpPr>
        <p:spPr>
          <a:xfrm>
            <a:off x="3059831" y="1742253"/>
            <a:ext cx="5338125" cy="4247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החייאת תינוק תתבצע על משטח מוגבה (שידה/שולחן)</a:t>
            </a:r>
            <a:endParaRPr lang="en-US" sz="1800" dirty="0">
              <a:effectLst/>
              <a:latin typeface="Times New Roman" panose="02020603050405020304" pitchFamily="18" charset="0"/>
              <a:ea typeface="Times New Roman" panose="02020603050405020304" pitchFamily="18" charset="0"/>
            </a:endParaRPr>
          </a:p>
        </p:txBody>
      </p:sp>
      <p:sp>
        <p:nvSpPr>
          <p:cNvPr id="11" name="תיבת טקסט 10">
            <a:extLst>
              <a:ext uri="{FF2B5EF4-FFF2-40B4-BE49-F238E27FC236}">
                <a16:creationId xmlns:a16="http://schemas.microsoft.com/office/drawing/2014/main" id="{BE0EEB07-0655-42DB-AB59-1BAF250351DA}"/>
              </a:ext>
            </a:extLst>
          </p:cNvPr>
          <p:cNvSpPr txBox="1"/>
          <p:nvPr/>
        </p:nvSpPr>
        <p:spPr>
          <a:xfrm>
            <a:off x="3060963" y="2270621"/>
            <a:ext cx="5338125" cy="7571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בטיחות ! </a:t>
            </a:r>
            <a:endParaRPr lang="en-US" sz="1800" dirty="0">
              <a:effectLst/>
              <a:latin typeface="Times New Roman" panose="02020603050405020304" pitchFamily="18" charset="0"/>
              <a:ea typeface="Times New Roman" panose="02020603050405020304" pitchFamily="18" charset="0"/>
            </a:endParaRPr>
          </a:p>
          <a:p>
            <a:pPr algn="just"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והרחקה מגורם מסכן</a:t>
            </a:r>
            <a:endParaRPr lang="en-US" sz="1800" dirty="0">
              <a:effectLst/>
              <a:latin typeface="Times New Roman" panose="02020603050405020304" pitchFamily="18" charset="0"/>
              <a:ea typeface="Times New Roman" panose="02020603050405020304" pitchFamily="18" charset="0"/>
            </a:endParaRPr>
          </a:p>
        </p:txBody>
      </p:sp>
      <p:sp>
        <p:nvSpPr>
          <p:cNvPr id="13" name="תיבת טקסט 12">
            <a:extLst>
              <a:ext uri="{FF2B5EF4-FFF2-40B4-BE49-F238E27FC236}">
                <a16:creationId xmlns:a16="http://schemas.microsoft.com/office/drawing/2014/main" id="{FEC372BB-B993-4179-A8EB-0DEFDF7E9850}"/>
              </a:ext>
            </a:extLst>
          </p:cNvPr>
          <p:cNvSpPr txBox="1"/>
          <p:nvPr/>
        </p:nvSpPr>
        <p:spPr>
          <a:xfrm>
            <a:off x="3059831" y="3132245"/>
            <a:ext cx="5338125" cy="7571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בדיקת הכרה </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מילולי  באמצעות השמעת רעש (מחיאת כף)</a:t>
            </a:r>
            <a:endParaRPr lang="en-US" sz="1800" dirty="0">
              <a:effectLst/>
              <a:latin typeface="Times New Roman" panose="02020603050405020304" pitchFamily="18" charset="0"/>
              <a:ea typeface="Times New Roman" panose="02020603050405020304" pitchFamily="18" charset="0"/>
            </a:endParaRPr>
          </a:p>
          <a:p>
            <a:pPr marL="914400"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פיזי צביטה בירך/כף הרגל</a:t>
            </a:r>
            <a:endParaRPr lang="en-US" sz="1800" dirty="0">
              <a:effectLst/>
              <a:latin typeface="Times New Roman" panose="02020603050405020304" pitchFamily="18" charset="0"/>
              <a:ea typeface="Times New Roman" panose="02020603050405020304" pitchFamily="18" charset="0"/>
            </a:endParaRPr>
          </a:p>
        </p:txBody>
      </p:sp>
      <p:sp>
        <p:nvSpPr>
          <p:cNvPr id="15" name="תיבת טקסט 14">
            <a:extLst>
              <a:ext uri="{FF2B5EF4-FFF2-40B4-BE49-F238E27FC236}">
                <a16:creationId xmlns:a16="http://schemas.microsoft.com/office/drawing/2014/main" id="{5064703D-A8CC-42B1-8EF8-9576E3895028}"/>
              </a:ext>
            </a:extLst>
          </p:cNvPr>
          <p:cNvSpPr txBox="1"/>
          <p:nvPr/>
        </p:nvSpPr>
        <p:spPr>
          <a:xfrm>
            <a:off x="3059832" y="3993011"/>
            <a:ext cx="5338124" cy="20867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התרשמות מהירה ממצב הנשימה</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נושם/אינו נושם/נשימות </a:t>
            </a:r>
            <a:r>
              <a:rPr lang="he-IL" sz="1800"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אגונאליות</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יש:</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המשך שמירה על נתיב אוויר פתוח.</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אין</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נשימה/נשימות </a:t>
            </a:r>
            <a:r>
              <a:rPr lang="he-IL" sz="1800" dirty="0" err="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אגונאליות</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הזעקת עזרה 101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חשוב לציין שמדובר בילד/בתינוק/ביילוד שאינו מגיב </a:t>
            </a:r>
            <a:endParaRPr lang="en-US" sz="1800" dirty="0">
              <a:effectLst/>
              <a:latin typeface="Times New Roman" panose="02020603050405020304" pitchFamily="18" charset="0"/>
              <a:ea typeface="Times New Roman" panose="02020603050405020304" pitchFamily="18" charset="0"/>
            </a:endParaRPr>
          </a:p>
        </p:txBody>
      </p:sp>
      <p:sp>
        <p:nvSpPr>
          <p:cNvPr id="17" name="תיבת טקסט 16">
            <a:extLst>
              <a:ext uri="{FF2B5EF4-FFF2-40B4-BE49-F238E27FC236}">
                <a16:creationId xmlns:a16="http://schemas.microsoft.com/office/drawing/2014/main" id="{E55BBAFE-FBFC-4E66-BE70-084EF6F98296}"/>
              </a:ext>
            </a:extLst>
          </p:cNvPr>
          <p:cNvSpPr txBox="1"/>
          <p:nvPr/>
        </p:nvSpPr>
        <p:spPr>
          <a:xfrm>
            <a:off x="3059831" y="6183372"/>
            <a:ext cx="5338124" cy="4247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שלח אדם להביא דפיברילטור!</a:t>
            </a:r>
            <a:endParaRPr lang="en-US" sz="1800" dirty="0">
              <a:effectLst/>
              <a:latin typeface="Times New Roman" panose="02020603050405020304" pitchFamily="18" charset="0"/>
              <a:ea typeface="Times New Roman" panose="02020603050405020304" pitchFamily="18" charset="0"/>
            </a:endParaRPr>
          </a:p>
        </p:txBody>
      </p:sp>
      <p:pic>
        <p:nvPicPr>
          <p:cNvPr id="18" name="תמונה 17" descr="IMG_5914.JPG">
            <a:extLst>
              <a:ext uri="{FF2B5EF4-FFF2-40B4-BE49-F238E27FC236}">
                <a16:creationId xmlns:a16="http://schemas.microsoft.com/office/drawing/2014/main" id="{511B3393-7C9D-4DC5-A7EC-1CD5656EB912}"/>
              </a:ext>
            </a:extLst>
          </p:cNvPr>
          <p:cNvPicPr>
            <a:picLocks noChangeAspect="1"/>
          </p:cNvPicPr>
          <p:nvPr/>
        </p:nvPicPr>
        <p:blipFill>
          <a:blip r:embed="rId3" cstate="print"/>
          <a:stretch>
            <a:fillRect/>
          </a:stretch>
        </p:blipFill>
        <p:spPr>
          <a:xfrm>
            <a:off x="251520" y="5597424"/>
            <a:ext cx="1713774" cy="1143944"/>
          </a:xfrm>
          <a:prstGeom prst="ellipse">
            <a:avLst/>
          </a:prstGeom>
          <a:ln>
            <a:noFill/>
          </a:ln>
          <a:effectLst>
            <a:softEdge rad="112500"/>
          </a:effectLst>
        </p:spPr>
      </p:pic>
    </p:spTree>
    <p:extLst>
      <p:ext uri="{BB962C8B-B14F-4D97-AF65-F5344CB8AC3E}">
        <p14:creationId xmlns:p14="http://schemas.microsoft.com/office/powerpoint/2010/main" val="329935215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1000" fill="hold"/>
                                        <p:tgtEl>
                                          <p:spTgt spid="18"/>
                                        </p:tgtEl>
                                        <p:attrNameLst>
                                          <p:attrName>ppt_w</p:attrName>
                                        </p:attrNameLst>
                                      </p:cBhvr>
                                      <p:tavLst>
                                        <p:tav tm="0">
                                          <p:val>
                                            <p:strVal val="#ppt_w*0.70"/>
                                          </p:val>
                                        </p:tav>
                                        <p:tav tm="100000">
                                          <p:val>
                                            <p:strVal val="#ppt_w"/>
                                          </p:val>
                                        </p:tav>
                                      </p:tavLst>
                                    </p:anim>
                                    <p:anim calcmode="lin" valueType="num">
                                      <p:cBhvr>
                                        <p:cTn id="8" dur="1000" fill="hold"/>
                                        <p:tgtEl>
                                          <p:spTgt spid="18"/>
                                        </p:tgtEl>
                                        <p:attrNameLst>
                                          <p:attrName>ppt_h</p:attrName>
                                        </p:attrNameLst>
                                      </p:cBhvr>
                                      <p:tavLst>
                                        <p:tav tm="0">
                                          <p:val>
                                            <p:strVal val="#ppt_h"/>
                                          </p:val>
                                        </p:tav>
                                        <p:tav tm="100000">
                                          <p:val>
                                            <p:strVal val="#ppt_h"/>
                                          </p:val>
                                        </p:tav>
                                      </p:tavLst>
                                    </p:anim>
                                    <p:animEffect transition="in" filter="fade">
                                      <p:cBhvr>
                                        <p:cTn id="9" dur="1000"/>
                                        <p:tgtEl>
                                          <p:spTgt spid="18"/>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ppt_x"/>
                                          </p:val>
                                        </p:tav>
                                        <p:tav tm="100000">
                                          <p:val>
                                            <p:strVal val="#ppt_x"/>
                                          </p:val>
                                        </p:tav>
                                      </p:tavLst>
                                    </p:anim>
                                    <p:anim calcmode="lin" valueType="num">
                                      <p:cBhvr additive="base">
                                        <p:cTn id="1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additive="base">
                                        <p:cTn id="20" dur="500" fill="hold"/>
                                        <p:tgtEl>
                                          <p:spTgt spid="11"/>
                                        </p:tgtEl>
                                        <p:attrNameLst>
                                          <p:attrName>ppt_x</p:attrName>
                                        </p:attrNameLst>
                                      </p:cBhvr>
                                      <p:tavLst>
                                        <p:tav tm="0">
                                          <p:val>
                                            <p:strVal val="#ppt_x"/>
                                          </p:val>
                                        </p:tav>
                                        <p:tav tm="100000">
                                          <p:val>
                                            <p:strVal val="#ppt_x"/>
                                          </p:val>
                                        </p:tav>
                                      </p:tavLst>
                                    </p:anim>
                                    <p:anim calcmode="lin" valueType="num">
                                      <p:cBhvr additive="base">
                                        <p:cTn id="2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additive="base">
                                        <p:cTn id="26" dur="500" fill="hold"/>
                                        <p:tgtEl>
                                          <p:spTgt spid="13"/>
                                        </p:tgtEl>
                                        <p:attrNameLst>
                                          <p:attrName>ppt_x</p:attrName>
                                        </p:attrNameLst>
                                      </p:cBhvr>
                                      <p:tavLst>
                                        <p:tav tm="0">
                                          <p:val>
                                            <p:strVal val="#ppt_x"/>
                                          </p:val>
                                        </p:tav>
                                        <p:tav tm="100000">
                                          <p:val>
                                            <p:strVal val="#ppt_x"/>
                                          </p:val>
                                        </p:tav>
                                      </p:tavLst>
                                    </p:anim>
                                    <p:anim calcmode="lin" valueType="num">
                                      <p:cBhvr additive="base">
                                        <p:cTn id="27"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additive="base">
                                        <p:cTn id="32" dur="500" fill="hold"/>
                                        <p:tgtEl>
                                          <p:spTgt spid="15"/>
                                        </p:tgtEl>
                                        <p:attrNameLst>
                                          <p:attrName>ppt_x</p:attrName>
                                        </p:attrNameLst>
                                      </p:cBhvr>
                                      <p:tavLst>
                                        <p:tav tm="0">
                                          <p:val>
                                            <p:strVal val="#ppt_x"/>
                                          </p:val>
                                        </p:tav>
                                        <p:tav tm="100000">
                                          <p:val>
                                            <p:strVal val="#ppt_x"/>
                                          </p:val>
                                        </p:tav>
                                      </p:tavLst>
                                    </p:anim>
                                    <p:anim calcmode="lin" valueType="num">
                                      <p:cBhvr additive="base">
                                        <p:cTn id="3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 calcmode="lin" valueType="num">
                                      <p:cBhvr additive="base">
                                        <p:cTn id="38" dur="500" fill="hold"/>
                                        <p:tgtEl>
                                          <p:spTgt spid="17"/>
                                        </p:tgtEl>
                                        <p:attrNameLst>
                                          <p:attrName>ppt_x</p:attrName>
                                        </p:attrNameLst>
                                      </p:cBhvr>
                                      <p:tavLst>
                                        <p:tav tm="0">
                                          <p:val>
                                            <p:strVal val="#ppt_x"/>
                                          </p:val>
                                        </p:tav>
                                        <p:tav tm="100000">
                                          <p:val>
                                            <p:strVal val="#ppt_x"/>
                                          </p:val>
                                        </p:tav>
                                      </p:tavLst>
                                    </p:anim>
                                    <p:anim calcmode="lin" valueType="num">
                                      <p:cBhvr additive="base">
                                        <p:cTn id="3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5"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תמונה 4">
            <a:extLst>
              <a:ext uri="{FF2B5EF4-FFF2-40B4-BE49-F238E27FC236}">
                <a16:creationId xmlns:a16="http://schemas.microsoft.com/office/drawing/2014/main" id="{D992DEFB-F58B-4510-B659-3472E4DDCC0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כותרת 1">
            <a:extLst>
              <a:ext uri="{FF2B5EF4-FFF2-40B4-BE49-F238E27FC236}">
                <a16:creationId xmlns:a16="http://schemas.microsoft.com/office/drawing/2014/main" id="{C1446DAE-5472-4766-8244-6BD8C3A496F0}"/>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המשך </a:t>
            </a:r>
            <a:r>
              <a:rPr lang="he-IL" sz="4000" b="1" spc="0" dirty="0" err="1">
                <a:ln/>
                <a:solidFill>
                  <a:schemeClr val="bg2">
                    <a:lumMod val="50000"/>
                  </a:schemeClr>
                </a:solidFill>
                <a:cs typeface="Arial" pitchFamily="34" charset="0"/>
              </a:rPr>
              <a:t>סכימת</a:t>
            </a:r>
            <a:r>
              <a:rPr lang="he-IL" sz="4000" b="1" spc="0" dirty="0">
                <a:ln/>
                <a:solidFill>
                  <a:schemeClr val="bg2">
                    <a:lumMod val="50000"/>
                  </a:schemeClr>
                </a:solidFill>
                <a:cs typeface="Arial" pitchFamily="34" charset="0"/>
              </a:rPr>
              <a:t> החייאה </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sp>
        <p:nvSpPr>
          <p:cNvPr id="8" name="תיבת טקסט 7">
            <a:extLst>
              <a:ext uri="{FF2B5EF4-FFF2-40B4-BE49-F238E27FC236}">
                <a16:creationId xmlns:a16="http://schemas.microsoft.com/office/drawing/2014/main" id="{C3B55CBB-4218-4770-8F52-6EEE3BC46DFB}"/>
              </a:ext>
            </a:extLst>
          </p:cNvPr>
          <p:cNvSpPr txBox="1"/>
          <p:nvPr/>
        </p:nvSpPr>
        <p:spPr>
          <a:xfrm>
            <a:off x="1972718" y="1772816"/>
            <a:ext cx="6390456" cy="14219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en-US" sz="1800" b="1" dirty="0">
                <a:solidFill>
                  <a:srgbClr val="000000"/>
                </a:solidFill>
                <a:effectLst/>
                <a:latin typeface="Arial" panose="020B0604020202020204" pitchFamily="34" charset="0"/>
                <a:ea typeface="Times New Roman" panose="02020603050405020304" pitchFamily="18" charset="0"/>
              </a:rPr>
              <a:t>C</a:t>
            </a: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עיסויי לב חזה</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בצע  30 עיסויים ברצף!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אופן העיסוי:  בילדים- באמצעות כף יד אחת/שתי ידיים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בתינוקות – באמצעות 2 אצבעות בלבד</a:t>
            </a:r>
            <a:endParaRPr lang="en-US" sz="1800" dirty="0">
              <a:effectLst/>
              <a:latin typeface="Times New Roman" panose="02020603050405020304" pitchFamily="18" charset="0"/>
              <a:ea typeface="Times New Roman" panose="02020603050405020304" pitchFamily="18" charset="0"/>
            </a:endParaRPr>
          </a:p>
        </p:txBody>
      </p:sp>
      <p:sp>
        <p:nvSpPr>
          <p:cNvPr id="10" name="תיבת טקסט 9">
            <a:extLst>
              <a:ext uri="{FF2B5EF4-FFF2-40B4-BE49-F238E27FC236}">
                <a16:creationId xmlns:a16="http://schemas.microsoft.com/office/drawing/2014/main" id="{472DF8A8-F000-4B70-9B2B-8F5982EE2006}"/>
              </a:ext>
            </a:extLst>
          </p:cNvPr>
          <p:cNvSpPr txBox="1"/>
          <p:nvPr/>
        </p:nvSpPr>
        <p:spPr>
          <a:xfrm>
            <a:off x="1972718" y="3236912"/>
            <a:ext cx="6390456"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en-US" sz="1800" b="1" dirty="0">
                <a:solidFill>
                  <a:srgbClr val="000000"/>
                </a:solidFill>
                <a:effectLst/>
                <a:latin typeface="Arial" panose="020B0604020202020204" pitchFamily="34" charset="0"/>
                <a:ea typeface="Times New Roman" panose="02020603050405020304" pitchFamily="18" charset="0"/>
              </a:rPr>
              <a:t>A</a:t>
            </a: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פתיחת נתיב אוויר –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-פתח את פי המטופל- זהה/שלול קיום הפרשות.</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-סלק הפרשות (מוצקות+ נוזליות)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-הטה את ראש המטופל לאחור מזערית, בתנוחה של מבט לשמיים (יד או מגבת מתחת לשכמות)</a:t>
            </a:r>
            <a:endParaRPr lang="en-US" sz="1800" dirty="0">
              <a:effectLst/>
              <a:latin typeface="Times New Roman" panose="02020603050405020304" pitchFamily="18" charset="0"/>
              <a:ea typeface="Times New Roman" panose="02020603050405020304" pitchFamily="18" charset="0"/>
            </a:endParaRPr>
          </a:p>
        </p:txBody>
      </p:sp>
      <p:sp>
        <p:nvSpPr>
          <p:cNvPr id="12" name="תיבת טקסט 11">
            <a:extLst>
              <a:ext uri="{FF2B5EF4-FFF2-40B4-BE49-F238E27FC236}">
                <a16:creationId xmlns:a16="http://schemas.microsoft.com/office/drawing/2014/main" id="{07C17677-A6E6-489E-9B0B-57746AFA387E}"/>
              </a:ext>
            </a:extLst>
          </p:cNvPr>
          <p:cNvSpPr txBox="1"/>
          <p:nvPr/>
        </p:nvSpPr>
        <p:spPr>
          <a:xfrm>
            <a:off x="1972718" y="5036529"/>
            <a:ext cx="6390456" cy="13111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en-US" sz="1800" b="1" dirty="0">
                <a:solidFill>
                  <a:srgbClr val="000000"/>
                </a:solidFill>
                <a:effectLst/>
                <a:latin typeface="Arial" panose="020B0604020202020204" pitchFamily="34" charset="0"/>
                <a:ea typeface="Times New Roman" panose="02020603050405020304" pitchFamily="18" charset="0"/>
              </a:rPr>
              <a:t>B</a:t>
            </a: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הנשמות - </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בצע 2 הנשמות באמצעות מסכת כיס או מפה לפה (בילדים) או מפה לפה ואף (בתינוקות)</a:t>
            </a:r>
            <a:endParaRPr lang="en-US" sz="1800" dirty="0">
              <a:effectLst/>
              <a:latin typeface="Times New Roman" panose="02020603050405020304" pitchFamily="18" charset="0"/>
              <a:ea typeface="Times New Roman" panose="02020603050405020304" pitchFamily="18" charset="0"/>
            </a:endParaRPr>
          </a:p>
          <a:p>
            <a:pPr algn="r"/>
            <a:r>
              <a:rPr lang="he-IL" sz="1800" dirty="0">
                <a:solidFill>
                  <a:srgbClr val="000000"/>
                </a:solidFill>
                <a:effectLst/>
                <a:ea typeface="Times New Roman" panose="02020603050405020304" pitchFamily="18" charset="0"/>
                <a:cs typeface="Arial" panose="020B0604020202020204" pitchFamily="34" charset="0"/>
              </a:rPr>
              <a:t>הנשם בנפח מועט ולחץ מתון עד להתרוממות קלה של בית החזה- זכור! נפח מועט ביותר נחוץ.</a:t>
            </a:r>
            <a:endParaRPr lang="he-IL" dirty="0"/>
          </a:p>
        </p:txBody>
      </p:sp>
    </p:spTree>
    <p:extLst>
      <p:ext uri="{BB962C8B-B14F-4D97-AF65-F5344CB8AC3E}">
        <p14:creationId xmlns:p14="http://schemas.microsoft.com/office/powerpoint/2010/main" val="161934863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a:extLst>
              <a:ext uri="{FF2B5EF4-FFF2-40B4-BE49-F238E27FC236}">
                <a16:creationId xmlns:a16="http://schemas.microsoft.com/office/drawing/2014/main" id="{614E9471-09C7-442C-8B5E-76130003868C}"/>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דגשים בהחייאת ילדים ותינוקות</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pic>
        <p:nvPicPr>
          <p:cNvPr id="5" name="תמונה 4">
            <a:extLst>
              <a:ext uri="{FF2B5EF4-FFF2-40B4-BE49-F238E27FC236}">
                <a16:creationId xmlns:a16="http://schemas.microsoft.com/office/drawing/2014/main" id="{D992DEFB-F58B-4510-B659-3472E4DDCC0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תיבת טקסט 5">
            <a:extLst>
              <a:ext uri="{FF2B5EF4-FFF2-40B4-BE49-F238E27FC236}">
                <a16:creationId xmlns:a16="http://schemas.microsoft.com/office/drawing/2014/main" id="{D28528AA-406D-4E23-A947-C3538D62F4BB}"/>
              </a:ext>
            </a:extLst>
          </p:cNvPr>
          <p:cNvSpPr txBox="1"/>
          <p:nvPr/>
        </p:nvSpPr>
        <p:spPr>
          <a:xfrm>
            <a:off x="562118" y="2828835"/>
            <a:ext cx="8019764"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he-IL" sz="1800" b="1" dirty="0">
                <a:solidFill>
                  <a:srgbClr val="000000"/>
                </a:solidFill>
                <a:effectLst/>
                <a:ea typeface="Times New Roman" panose="02020603050405020304" pitchFamily="18" charset="0"/>
                <a:cs typeface="Arial" panose="020B0604020202020204" pitchFamily="34" charset="0"/>
              </a:rPr>
              <a:t>יש להמשיך בביצוע סטים של החייאה (30:2) עד להגעת צוות החייאה (מתקדם).</a:t>
            </a:r>
            <a:br>
              <a:rPr lang="he-IL" sz="1800" b="1" dirty="0">
                <a:solidFill>
                  <a:srgbClr val="000000"/>
                </a:solidFill>
                <a:effectLst/>
                <a:ea typeface="Times New Roman" panose="02020603050405020304" pitchFamily="18" charset="0"/>
                <a:cs typeface="Arial" panose="020B0604020202020204" pitchFamily="34" charset="0"/>
              </a:rPr>
            </a:br>
            <a:br>
              <a:rPr lang="he-IL" sz="1800" b="1" dirty="0">
                <a:solidFill>
                  <a:srgbClr val="000000"/>
                </a:solidFill>
                <a:effectLst/>
                <a:ea typeface="Times New Roman" panose="02020603050405020304" pitchFamily="18" charset="0"/>
                <a:cs typeface="Arial" panose="020B0604020202020204" pitchFamily="34" charset="0"/>
              </a:rPr>
            </a:br>
            <a:r>
              <a:rPr lang="he-IL" sz="1800" b="1" dirty="0">
                <a:solidFill>
                  <a:srgbClr val="000000"/>
                </a:solidFill>
                <a:effectLst/>
                <a:ea typeface="Times New Roman" panose="02020603050405020304" pitchFamily="18" charset="0"/>
                <a:cs typeface="Arial" panose="020B0604020202020204" pitchFamily="34" charset="0"/>
              </a:rPr>
              <a:t>אם מכל סיבה שהיא אינך יכול לבצע הנשמות, יש לבצע רק עיסוי חזה ברצף בקצב של 120 עיסויים בדקה.</a:t>
            </a:r>
            <a:endParaRPr lang="he-IL" dirty="0"/>
          </a:p>
        </p:txBody>
      </p:sp>
    </p:spTree>
    <p:extLst>
      <p:ext uri="{BB962C8B-B14F-4D97-AF65-F5344CB8AC3E}">
        <p14:creationId xmlns:p14="http://schemas.microsoft.com/office/powerpoint/2010/main" val="360419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תמונה 4">
            <a:extLst>
              <a:ext uri="{FF2B5EF4-FFF2-40B4-BE49-F238E27FC236}">
                <a16:creationId xmlns:a16="http://schemas.microsoft.com/office/drawing/2014/main" id="{D992DEFB-F58B-4510-B659-3472E4DDCC0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כותרת 1">
            <a:extLst>
              <a:ext uri="{FF2B5EF4-FFF2-40B4-BE49-F238E27FC236}">
                <a16:creationId xmlns:a16="http://schemas.microsoft.com/office/drawing/2014/main" id="{87E78161-D588-4001-86D6-60E1BE7A6975}"/>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דגשים בהחייאת ילדים ותינוקות</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sp>
        <p:nvSpPr>
          <p:cNvPr id="7" name="תיבת טקסט 6">
            <a:extLst>
              <a:ext uri="{FF2B5EF4-FFF2-40B4-BE49-F238E27FC236}">
                <a16:creationId xmlns:a16="http://schemas.microsoft.com/office/drawing/2014/main" id="{BBF47E19-3B9F-4570-8C43-C99638905779}"/>
              </a:ext>
            </a:extLst>
          </p:cNvPr>
          <p:cNvSpPr txBox="1"/>
          <p:nvPr/>
        </p:nvSpPr>
        <p:spPr>
          <a:xfrm>
            <a:off x="296652" y="3152541"/>
            <a:ext cx="8550696" cy="358251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הזעקת עזרה</a:t>
            </a:r>
            <a:endParaRPr lang="en-US" sz="1800" dirty="0">
              <a:effectLst/>
              <a:latin typeface="Times New Roman" panose="02020603050405020304" pitchFamily="18" charset="0"/>
              <a:ea typeface="Times New Roman" panose="02020603050405020304" pitchFamily="18" charset="0"/>
            </a:endParaRPr>
          </a:p>
          <a:p>
            <a:pPr algn="ct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בהחייאת ילדים ותינוקות- אצל  תינוקות וילדים עד גיל שמונה, הגורם השכיח למצב הדורש החייאה הוא חסימה בדרכי האוויר/ מצוקה נשימתית. לכן לפי ההנחיות, במקרה שהגיע רק מטפל אחד  יש להתחיל בפעולות ההחייאה כדי להזרים דם וחמצן אל המוח, ורק לאחר 2 דקות של החייאה יש להזעיק עזרה. מובן, שאם יש באפשרותנו להזעיק עזרה מיידית כגון: כאשר יש סביבנו אנשים, נבקש מאחד מהנוכחים/סקרנים שיזעיקו עזרה בהקדם, ואנו במקביל נתחיל בפעולות ההחייאה.  עם זאת כיוון שאנו כמעט תמיד זמינים ליד טלפון – אין לעכב / להמתין עם הזעקת העזרה.</a:t>
            </a:r>
            <a:endParaRPr lang="en-US" sz="1800" dirty="0">
              <a:effectLst/>
              <a:latin typeface="Times New Roman" panose="02020603050405020304" pitchFamily="18" charset="0"/>
              <a:ea typeface="Times New Roman" panose="02020603050405020304" pitchFamily="18" charset="0"/>
            </a:endParaRPr>
          </a:p>
          <a:p>
            <a:pPr algn="ctr"/>
            <a:r>
              <a:rPr lang="he-IL" sz="1800" dirty="0">
                <a:solidFill>
                  <a:srgbClr val="000000"/>
                </a:solidFill>
                <a:effectLst/>
                <a:ea typeface="Times New Roman" panose="02020603050405020304" pitchFamily="18" charset="0"/>
                <a:cs typeface="Arial" panose="020B0604020202020204" pitchFamily="34" charset="0"/>
              </a:rPr>
              <a:t> במקרה שנמצא רק מטפל אחד וההתמוטטות נצפתה על ידו (כלומר, המטפל ראה שהילד התמוטט באופן פתאומי וללא סימני אזהרה) קודם כל יש להזעיק עזרה ודפיברילטור, ורק לאחר מכן יש להתחיל בפעולות החייאה.</a:t>
            </a:r>
            <a:endParaRPr lang="he-IL" dirty="0"/>
          </a:p>
        </p:txBody>
      </p:sp>
      <p:sp>
        <p:nvSpPr>
          <p:cNvPr id="8" name="תיבת טקסט 7">
            <a:extLst>
              <a:ext uri="{FF2B5EF4-FFF2-40B4-BE49-F238E27FC236}">
                <a16:creationId xmlns:a16="http://schemas.microsoft.com/office/drawing/2014/main" id="{4A3FDDA7-E9DC-4727-B669-D95E0A89D877}"/>
              </a:ext>
            </a:extLst>
          </p:cNvPr>
          <p:cNvSpPr txBox="1"/>
          <p:nvPr/>
        </p:nvSpPr>
        <p:spPr>
          <a:xfrm>
            <a:off x="742239" y="1872418"/>
            <a:ext cx="7543800" cy="4247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להלן סקירת ההבדלים המרכזיים והדגשים העיקריים בהחייאת ילדים ותינוקות.</a:t>
            </a:r>
            <a:endParaRPr lang="en-US" sz="1800" dirty="0">
              <a:effectLst/>
              <a:latin typeface="Times New Roman" panose="02020603050405020304" pitchFamily="18" charset="0"/>
              <a:ea typeface="Times New Roman" panose="02020603050405020304" pitchFamily="18" charset="0"/>
            </a:endParaRPr>
          </a:p>
        </p:txBody>
      </p:sp>
      <p:sp>
        <p:nvSpPr>
          <p:cNvPr id="9" name="תיבת טקסט 8">
            <a:extLst>
              <a:ext uri="{FF2B5EF4-FFF2-40B4-BE49-F238E27FC236}">
                <a16:creationId xmlns:a16="http://schemas.microsoft.com/office/drawing/2014/main" id="{A28A5D3C-E1DC-4925-AE56-9FED697B65CD}"/>
              </a:ext>
            </a:extLst>
          </p:cNvPr>
          <p:cNvSpPr txBox="1"/>
          <p:nvPr/>
        </p:nvSpPr>
        <p:spPr>
          <a:xfrm>
            <a:off x="1210899" y="2365027"/>
            <a:ext cx="6606480" cy="7571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מיקום</a:t>
            </a:r>
            <a:b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b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ראשית, החייאת תינוק יש לבצע על משטח מוגבה (שולחן, שידה)</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0855223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תמונה 4">
            <a:extLst>
              <a:ext uri="{FF2B5EF4-FFF2-40B4-BE49-F238E27FC236}">
                <a16:creationId xmlns:a16="http://schemas.microsoft.com/office/drawing/2014/main" id="{D992DEFB-F58B-4510-B659-3472E4DDCC0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כותרת 1">
            <a:extLst>
              <a:ext uri="{FF2B5EF4-FFF2-40B4-BE49-F238E27FC236}">
                <a16:creationId xmlns:a16="http://schemas.microsoft.com/office/drawing/2014/main" id="{87E78161-D588-4001-86D6-60E1BE7A6975}"/>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דגשים בהחייאת ילדים ותינוקות</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sp>
        <p:nvSpPr>
          <p:cNvPr id="7" name="תיבת טקסט 6">
            <a:extLst>
              <a:ext uri="{FF2B5EF4-FFF2-40B4-BE49-F238E27FC236}">
                <a16:creationId xmlns:a16="http://schemas.microsoft.com/office/drawing/2014/main" id="{E64B9AF7-BDF0-42F9-A154-75335782E9BF}"/>
              </a:ext>
            </a:extLst>
          </p:cNvPr>
          <p:cNvSpPr txBox="1"/>
          <p:nvPr/>
        </p:nvSpPr>
        <p:spPr>
          <a:xfrm>
            <a:off x="526114" y="1700808"/>
            <a:ext cx="8091772" cy="10895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עיסויים</a:t>
            </a:r>
            <a:endParaRPr lang="en-US" sz="1800" dirty="0">
              <a:effectLst/>
              <a:latin typeface="Times New Roman" panose="02020603050405020304" pitchFamily="18" charset="0"/>
              <a:ea typeface="Times New Roman" panose="02020603050405020304" pitchFamily="18" charset="0"/>
            </a:endParaRPr>
          </a:p>
          <a:p>
            <a:pPr algn="just"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עיסויים בילדים ובתינוקות יתבצעו בעדינות מסוימת כדי לא לגרום לנזק. אך עם זאת יש לדאוג שהעיסויים יתבצעו באופן הנכון והעומק היעיל.   </a:t>
            </a:r>
            <a:endParaRPr lang="en-US" sz="1800" dirty="0">
              <a:effectLst/>
              <a:latin typeface="Times New Roman" panose="02020603050405020304" pitchFamily="18" charset="0"/>
              <a:ea typeface="Times New Roman" panose="02020603050405020304" pitchFamily="18" charset="0"/>
            </a:endParaRPr>
          </a:p>
        </p:txBody>
      </p:sp>
      <p:sp>
        <p:nvSpPr>
          <p:cNvPr id="8" name="תיבת טקסט 7">
            <a:extLst>
              <a:ext uri="{FF2B5EF4-FFF2-40B4-BE49-F238E27FC236}">
                <a16:creationId xmlns:a16="http://schemas.microsoft.com/office/drawing/2014/main" id="{D6B86E6B-FDC0-4F96-B307-E4C06D8DB1F3}"/>
              </a:ext>
            </a:extLst>
          </p:cNvPr>
          <p:cNvSpPr txBox="1"/>
          <p:nvPr/>
        </p:nvSpPr>
        <p:spPr>
          <a:xfrm>
            <a:off x="521497" y="2785615"/>
            <a:ext cx="8091773" cy="7571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מיקום העיסוי:</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בילדים/בתינוקות/ביילודים – במרכז עצם החזה, מעט כלפי מטה מקו הפטמות.</a:t>
            </a:r>
            <a:endParaRPr lang="en-US" sz="1800" dirty="0">
              <a:effectLst/>
              <a:latin typeface="Times New Roman" panose="02020603050405020304" pitchFamily="18" charset="0"/>
              <a:ea typeface="Times New Roman" panose="02020603050405020304" pitchFamily="18" charset="0"/>
            </a:endParaRPr>
          </a:p>
        </p:txBody>
      </p:sp>
      <p:sp>
        <p:nvSpPr>
          <p:cNvPr id="9" name="תיבת טקסט 8">
            <a:extLst>
              <a:ext uri="{FF2B5EF4-FFF2-40B4-BE49-F238E27FC236}">
                <a16:creationId xmlns:a16="http://schemas.microsoft.com/office/drawing/2014/main" id="{CCE8921C-258F-4887-9D3D-5950E40D30D8}"/>
              </a:ext>
            </a:extLst>
          </p:cNvPr>
          <p:cNvSpPr txBox="1"/>
          <p:nvPr/>
        </p:nvSpPr>
        <p:spPr>
          <a:xfrm>
            <a:off x="530730" y="3535222"/>
            <a:ext cx="8091773" cy="7571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אופן העיסוי :</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בילדים- באמצעות כף יד אחת / שתי כפות הידיים</a:t>
            </a:r>
            <a:endParaRPr lang="en-US" sz="1800" dirty="0">
              <a:effectLst/>
              <a:latin typeface="Times New Roman" panose="02020603050405020304" pitchFamily="18" charset="0"/>
              <a:ea typeface="Times New Roman" panose="02020603050405020304" pitchFamily="18" charset="0"/>
            </a:endParaRPr>
          </a:p>
          <a:p>
            <a:pPr algn="just"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בתינוקות – באמצעות 2 אצבעות</a:t>
            </a:r>
            <a:endParaRPr lang="en-US" sz="1800" dirty="0">
              <a:effectLst/>
              <a:latin typeface="Times New Roman" panose="02020603050405020304" pitchFamily="18" charset="0"/>
              <a:ea typeface="Times New Roman" panose="02020603050405020304" pitchFamily="18" charset="0"/>
            </a:endParaRPr>
          </a:p>
        </p:txBody>
      </p:sp>
      <p:sp>
        <p:nvSpPr>
          <p:cNvPr id="14" name="תיבת טקסט 13">
            <a:extLst>
              <a:ext uri="{FF2B5EF4-FFF2-40B4-BE49-F238E27FC236}">
                <a16:creationId xmlns:a16="http://schemas.microsoft.com/office/drawing/2014/main" id="{28DB99CB-1B9D-464B-AE4A-E18496BCCDB9}"/>
              </a:ext>
            </a:extLst>
          </p:cNvPr>
          <p:cNvSpPr txBox="1"/>
          <p:nvPr/>
        </p:nvSpPr>
        <p:spPr>
          <a:xfrm>
            <a:off x="530729" y="4287630"/>
            <a:ext cx="8091773" cy="14773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a:r>
              <a:rPr lang="he-IL" sz="1800" b="1" dirty="0">
                <a:solidFill>
                  <a:srgbClr val="000000"/>
                </a:solidFill>
                <a:effectLst/>
                <a:ea typeface="Times New Roman" panose="02020603050405020304" pitchFamily="18" charset="0"/>
                <a:cs typeface="Arial" panose="020B0604020202020204" pitchFamily="34" charset="0"/>
              </a:rPr>
              <a:t>עומק העיסוי: </a:t>
            </a:r>
            <a:r>
              <a:rPr lang="he-IL" sz="1800" dirty="0">
                <a:solidFill>
                  <a:srgbClr val="000000"/>
                </a:solidFill>
                <a:effectLst/>
                <a:ea typeface="Times New Roman" panose="02020603050405020304" pitchFamily="18" charset="0"/>
                <a:cs typeface="Arial" panose="020B0604020202020204" pitchFamily="34" charset="0"/>
              </a:rPr>
              <a:t>בילדים ובתינוקות– לפחות 3-4 ס"מ  / שליש מבית החזה</a:t>
            </a:r>
          </a:p>
          <a:p>
            <a:pPr algn="r"/>
            <a:r>
              <a:rPr lang="he-IL" sz="1800" dirty="0">
                <a:solidFill>
                  <a:srgbClr val="000000"/>
                </a:solidFill>
                <a:effectLst/>
                <a:ea typeface="Times New Roman" panose="02020603050405020304" pitchFamily="18" charset="0"/>
                <a:cs typeface="Arial" panose="020B0604020202020204" pitchFamily="34" charset="0"/>
              </a:rPr>
              <a:t>חשוב מאוד להתייחס לממדי הגוף של התינוק /ילד. ולבצע את העיסוי באופן יעיל. לא חזק מדי, וגם לא עיסוי חלש מדי.</a:t>
            </a:r>
            <a:endParaRPr lang="en-US" sz="1800" dirty="0">
              <a:solidFill>
                <a:srgbClr val="000000"/>
              </a:solidFill>
              <a:effectLst/>
              <a:ea typeface="Times New Roman" panose="02020603050405020304" pitchFamily="18" charset="0"/>
              <a:cs typeface="Arial" panose="020B0604020202020204" pitchFamily="34" charset="0"/>
            </a:endParaRPr>
          </a:p>
          <a:p>
            <a:pPr algn="r"/>
            <a:r>
              <a:rPr lang="he-IL" sz="1800" dirty="0">
                <a:solidFill>
                  <a:srgbClr val="000000"/>
                </a:solidFill>
                <a:effectLst/>
                <a:ea typeface="Times New Roman" panose="02020603050405020304" pitchFamily="18" charset="0"/>
                <a:cs typeface="Arial" panose="020B0604020202020204" pitchFamily="34" charset="0"/>
              </a:rPr>
              <a:t>כמו כן יש לבצע את העיסויים בלחיצה ובהרפיה שווים, במטרה לאפשר לבית החזה להתרחב חזרה לאחר כל לחיצה.</a:t>
            </a:r>
            <a:endParaRPr lang="he-IL" dirty="0"/>
          </a:p>
        </p:txBody>
      </p:sp>
      <p:sp>
        <p:nvSpPr>
          <p:cNvPr id="17" name="תיבת טקסט 16">
            <a:extLst>
              <a:ext uri="{FF2B5EF4-FFF2-40B4-BE49-F238E27FC236}">
                <a16:creationId xmlns:a16="http://schemas.microsoft.com/office/drawing/2014/main" id="{1DE1D95A-9C31-4373-87A5-C6AD67802614}"/>
              </a:ext>
            </a:extLst>
          </p:cNvPr>
          <p:cNvSpPr txBox="1"/>
          <p:nvPr/>
        </p:nvSpPr>
        <p:spPr>
          <a:xfrm>
            <a:off x="521496" y="5764958"/>
            <a:ext cx="8091773" cy="7571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קצב העיסוי:  </a:t>
            </a: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בילדים -  לפחות 100-120 עיסויים בדקה</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ביילודים -  לפחות 120 עיסויים בדקה</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136787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4"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תמונה 4">
            <a:extLst>
              <a:ext uri="{FF2B5EF4-FFF2-40B4-BE49-F238E27FC236}">
                <a16:creationId xmlns:a16="http://schemas.microsoft.com/office/drawing/2014/main" id="{D992DEFB-F58B-4510-B659-3472E4DDCC0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כותרת 1">
            <a:extLst>
              <a:ext uri="{FF2B5EF4-FFF2-40B4-BE49-F238E27FC236}">
                <a16:creationId xmlns:a16="http://schemas.microsoft.com/office/drawing/2014/main" id="{87E78161-D588-4001-86D6-60E1BE7A6975}"/>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דגשים בהחייאת ילדים ותינוקות</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sp>
        <p:nvSpPr>
          <p:cNvPr id="7" name="תיבת טקסט 6">
            <a:extLst>
              <a:ext uri="{FF2B5EF4-FFF2-40B4-BE49-F238E27FC236}">
                <a16:creationId xmlns:a16="http://schemas.microsoft.com/office/drawing/2014/main" id="{2883990D-B0B3-4DE7-8DDF-47BEE1301257}"/>
              </a:ext>
            </a:extLst>
          </p:cNvPr>
          <p:cNvSpPr txBox="1"/>
          <p:nvPr/>
        </p:nvSpPr>
        <p:spPr>
          <a:xfrm>
            <a:off x="1020466" y="1808017"/>
            <a:ext cx="7282341"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a:r>
              <a:rPr lang="he-IL" sz="1800" b="1" dirty="0">
                <a:solidFill>
                  <a:srgbClr val="000000"/>
                </a:solidFill>
                <a:effectLst/>
                <a:ea typeface="Times New Roman" panose="02020603050405020304" pitchFamily="18" charset="0"/>
                <a:cs typeface="Arial" panose="020B0604020202020204" pitchFamily="34" charset="0"/>
              </a:rPr>
              <a:t>סט החייאה:</a:t>
            </a:r>
            <a:br>
              <a:rPr lang="he-IL" sz="1800" b="1" dirty="0">
                <a:solidFill>
                  <a:srgbClr val="000000"/>
                </a:solidFill>
                <a:effectLst/>
                <a:ea typeface="Times New Roman" panose="02020603050405020304" pitchFamily="18" charset="0"/>
                <a:cs typeface="Arial" panose="020B0604020202020204" pitchFamily="34" charset="0"/>
              </a:rPr>
            </a:br>
            <a:r>
              <a:rPr lang="he-IL" sz="1800" dirty="0">
                <a:solidFill>
                  <a:srgbClr val="000000"/>
                </a:solidFill>
                <a:effectLst/>
                <a:ea typeface="Times New Roman" panose="02020603050405020304" pitchFamily="18" charset="0"/>
                <a:cs typeface="Arial" panose="020B0604020202020204" pitchFamily="34" charset="0"/>
              </a:rPr>
              <a:t>כאשר מבצעים עיסויי לב בשילוב הנשמות, יחס העיסויים וההנשמות הינו 30:2 – 30 עיסויים ו 2 הנשמות.</a:t>
            </a:r>
            <a:endParaRPr lang="he-IL" dirty="0"/>
          </a:p>
        </p:txBody>
      </p:sp>
      <p:sp>
        <p:nvSpPr>
          <p:cNvPr id="8" name="תיבת טקסט 7">
            <a:extLst>
              <a:ext uri="{FF2B5EF4-FFF2-40B4-BE49-F238E27FC236}">
                <a16:creationId xmlns:a16="http://schemas.microsoft.com/office/drawing/2014/main" id="{9D25CC90-C924-4464-80BC-53A44BB9244E}"/>
              </a:ext>
            </a:extLst>
          </p:cNvPr>
          <p:cNvSpPr txBox="1"/>
          <p:nvPr/>
        </p:nvSpPr>
        <p:spPr>
          <a:xfrm>
            <a:off x="1020466" y="2852936"/>
            <a:ext cx="7282342" cy="358251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fontAlgn="ctr">
              <a:lnSpc>
                <a:spcPct val="120000"/>
              </a:lnSpc>
            </a:pPr>
            <a:r>
              <a:rPr lang="he-IL"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פתיחת נתיב אוויר</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דרכי האוויר עלולות להיות חסומות כתוצאה מגוף זר או מהפרשות מקיבתו של המטופל (הקאות). </a:t>
            </a:r>
            <a:endParaRPr lang="en-US" sz="1800" dirty="0">
              <a:effectLst/>
              <a:latin typeface="Times New Roman" panose="02020603050405020304" pitchFamily="18" charset="0"/>
              <a:ea typeface="Times New Roman" panose="02020603050405020304" pitchFamily="18" charset="0"/>
            </a:endParaRPr>
          </a:p>
          <a:p>
            <a:pPr algn="r" rtl="1" fontAlgn="ctr">
              <a:lnSpc>
                <a:spcPct val="120000"/>
              </a:lnSpc>
            </a:pPr>
            <a:r>
              <a:rPr lang="he-IL" sz="1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פתח את פיו של המטופל ולחפש אחר הפרשות או אחר גופים זרים. במקרה שהגוף הזר נראה לעין, הפוך את התינוק כשפניו פונות אל הקרקע, וידיך תומכת בגופו, בצע מספר טפיחות בין שכמות התינוק. אם הגוף הזר נמצא קרוב לשפתיים- גרוף אותו החוצה בזהירות. חשוב!- לא לדחוף אצבעות עמוק לתוך פיו של התינוק על מנת "לאתר" גוף זר שאינו נראה לעין.</a:t>
            </a:r>
            <a:endParaRPr lang="en-US" sz="1800" dirty="0">
              <a:effectLst/>
              <a:latin typeface="Times New Roman" panose="02020603050405020304" pitchFamily="18" charset="0"/>
              <a:ea typeface="Times New Roman" panose="02020603050405020304" pitchFamily="18" charset="0"/>
            </a:endParaRPr>
          </a:p>
          <a:p>
            <a:pPr algn="r"/>
            <a:r>
              <a:rPr lang="he-IL" sz="1800" dirty="0">
                <a:solidFill>
                  <a:srgbClr val="000000"/>
                </a:solidFill>
                <a:effectLst/>
                <a:ea typeface="Times New Roman" panose="02020603050405020304" pitchFamily="18" charset="0"/>
                <a:cs typeface="Arial" panose="020B0604020202020204" pitchFamily="34" charset="0"/>
              </a:rPr>
              <a:t>פתיחה נכונה של נתיב האוויר תשפר משמעותית את סיכויי ההצלחה. יש לפתוח את נתיב האוויר בזהירות וביעילות, על ידי הכנסת כף יד או מגבת מגולגלת מתחת לשכמות התינוק. שים לב! יש להימנע מהטיית יתר של ראש התינוק.</a:t>
            </a:r>
            <a:endParaRPr lang="he-IL" dirty="0"/>
          </a:p>
        </p:txBody>
      </p:sp>
    </p:spTree>
    <p:extLst>
      <p:ext uri="{BB962C8B-B14F-4D97-AF65-F5344CB8AC3E}">
        <p14:creationId xmlns:p14="http://schemas.microsoft.com/office/powerpoint/2010/main" val="225174749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theme/theme1.xml><?xml version="1.0" encoding="utf-8"?>
<a:theme xmlns:a="http://schemas.openxmlformats.org/drawingml/2006/main" name="מבט לאחור">
  <a:themeElements>
    <a:clrScheme name="מבט לאחור">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מבט לאחור">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מבט לאחור">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441</TotalTime>
  <Words>1080</Words>
  <Application>Microsoft Office PowerPoint</Application>
  <PresentationFormat>‫הצגה על המסך (4:3)</PresentationFormat>
  <Paragraphs>77</Paragraphs>
  <Slides>10</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10</vt:i4>
      </vt:variant>
    </vt:vector>
  </HeadingPairs>
  <TitlesOfParts>
    <vt:vector size="15" baseType="lpstr">
      <vt:lpstr>Arial</vt:lpstr>
      <vt:lpstr>Calibri</vt:lpstr>
      <vt:lpstr>Calibri Light</vt:lpstr>
      <vt:lpstr>Times New Roman</vt:lpstr>
      <vt:lpstr>מבט לאחור</vt:lpstr>
      <vt:lpstr>מצגת של PowerPoint‏</vt:lpstr>
      <vt:lpstr>החייאת ילדים ותינוקות </vt:lpstr>
      <vt:lpstr>החייאת ילדים ותינוקות </vt:lpstr>
      <vt:lpstr>סכימת החייאה  </vt:lpstr>
      <vt:lpstr>המשך סכימת החייאה  </vt:lpstr>
      <vt:lpstr>דגשים בהחייאת ילדים ותינוקות </vt:lpstr>
      <vt:lpstr>דגשים בהחייאת ילדים ותינוקות </vt:lpstr>
      <vt:lpstr>דגשים בהחייאת ילדים ותינוקות </vt:lpstr>
      <vt:lpstr>דגשים בהחייאת ילדים ותינוקות </vt:lpstr>
      <vt:lpstr>דגשים בהחייאת ילדים ותינוקות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user1</dc:creator>
  <cp:lastModifiedBy>user1</cp:lastModifiedBy>
  <cp:revision>28</cp:revision>
  <dcterms:created xsi:type="dcterms:W3CDTF">2021-04-18T10:04:11Z</dcterms:created>
  <dcterms:modified xsi:type="dcterms:W3CDTF">2021-05-19T10:23:03Z</dcterms:modified>
</cp:coreProperties>
</file>