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732" r:id="rId1"/>
  </p:sldMasterIdLst>
  <p:sldIdLst>
    <p:sldId id="257" r:id="rId2"/>
    <p:sldId id="306" r:id="rId3"/>
    <p:sldId id="305" r:id="rId4"/>
    <p:sldId id="304" r:id="rId5"/>
    <p:sldId id="303" r:id="rId6"/>
    <p:sldId id="307" r:id="rId7"/>
    <p:sldId id="308" r:id="rId8"/>
    <p:sldId id="30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5976"/>
  </p:normalViewPr>
  <p:slideViewPr>
    <p:cSldViewPr snapToGrid="0" snapToObjects="1">
      <p:cViewPr varScale="1">
        <p:scale>
          <a:sx n="90" d="100"/>
          <a:sy n="90" d="100"/>
        </p:scale>
        <p:origin x="232"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5" name="Footer Placeholder 4"/>
          <p:cNvSpPr>
            <a:spLocks noGrp="1"/>
          </p:cNvSpPr>
          <p:nvPr>
            <p:ph type="ftr" sz="quarter" idx="11"/>
          </p:nvPr>
        </p:nvSpPr>
        <p:spPr/>
        <p:txBody>
          <a:bodyPr/>
          <a:lstStyle/>
          <a:p>
            <a:endParaRPr lang="he-CA"/>
          </a:p>
        </p:txBody>
      </p:sp>
      <p:sp>
        <p:nvSpPr>
          <p:cNvPr id="6" name="Slide Number Placeholder 5"/>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254381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5" name="Footer Placeholder 4"/>
          <p:cNvSpPr>
            <a:spLocks noGrp="1"/>
          </p:cNvSpPr>
          <p:nvPr>
            <p:ph type="ftr" sz="quarter" idx="11"/>
          </p:nvPr>
        </p:nvSpPr>
        <p:spPr/>
        <p:txBody>
          <a:bodyPr/>
          <a:lstStyle/>
          <a:p>
            <a:endParaRPr lang="he-CA"/>
          </a:p>
        </p:txBody>
      </p:sp>
      <p:sp>
        <p:nvSpPr>
          <p:cNvPr id="6" name="Slide Number Placeholder 5"/>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210349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5" name="Footer Placeholder 4"/>
          <p:cNvSpPr>
            <a:spLocks noGrp="1"/>
          </p:cNvSpPr>
          <p:nvPr>
            <p:ph type="ftr" sz="quarter" idx="11"/>
          </p:nvPr>
        </p:nvSpPr>
        <p:spPr/>
        <p:txBody>
          <a:bodyPr/>
          <a:lstStyle/>
          <a:p>
            <a:endParaRPr lang="he-CA"/>
          </a:p>
        </p:txBody>
      </p:sp>
      <p:sp>
        <p:nvSpPr>
          <p:cNvPr id="6" name="Slide Number Placeholder 5"/>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388936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5" name="Footer Placeholder 4"/>
          <p:cNvSpPr>
            <a:spLocks noGrp="1"/>
          </p:cNvSpPr>
          <p:nvPr>
            <p:ph type="ftr" sz="quarter" idx="11"/>
          </p:nvPr>
        </p:nvSpPr>
        <p:spPr/>
        <p:txBody>
          <a:bodyPr/>
          <a:lstStyle/>
          <a:p>
            <a:endParaRPr lang="he-CA"/>
          </a:p>
        </p:txBody>
      </p:sp>
      <p:sp>
        <p:nvSpPr>
          <p:cNvPr id="6" name="Slide Number Placeholder 5"/>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248895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5" name="Footer Placeholder 4"/>
          <p:cNvSpPr>
            <a:spLocks noGrp="1"/>
          </p:cNvSpPr>
          <p:nvPr>
            <p:ph type="ftr" sz="quarter" idx="11"/>
          </p:nvPr>
        </p:nvSpPr>
        <p:spPr/>
        <p:txBody>
          <a:bodyPr/>
          <a:lstStyle/>
          <a:p>
            <a:endParaRPr lang="he-CA"/>
          </a:p>
        </p:txBody>
      </p:sp>
      <p:sp>
        <p:nvSpPr>
          <p:cNvPr id="6" name="Slide Number Placeholder 5"/>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371750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6" name="Footer Placeholder 5"/>
          <p:cNvSpPr>
            <a:spLocks noGrp="1"/>
          </p:cNvSpPr>
          <p:nvPr>
            <p:ph type="ftr" sz="quarter" idx="11"/>
          </p:nvPr>
        </p:nvSpPr>
        <p:spPr/>
        <p:txBody>
          <a:bodyPr/>
          <a:lstStyle/>
          <a:p>
            <a:endParaRPr lang="he-CA"/>
          </a:p>
        </p:txBody>
      </p:sp>
      <p:sp>
        <p:nvSpPr>
          <p:cNvPr id="7" name="Slide Number Placeholder 6"/>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34919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8" name="Footer Placeholder 7"/>
          <p:cNvSpPr>
            <a:spLocks noGrp="1"/>
          </p:cNvSpPr>
          <p:nvPr>
            <p:ph type="ftr" sz="quarter" idx="11"/>
          </p:nvPr>
        </p:nvSpPr>
        <p:spPr/>
        <p:txBody>
          <a:bodyPr/>
          <a:lstStyle/>
          <a:p>
            <a:endParaRPr lang="he-CA"/>
          </a:p>
        </p:txBody>
      </p:sp>
      <p:sp>
        <p:nvSpPr>
          <p:cNvPr id="9" name="Slide Number Placeholder 8"/>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188566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4" name="Footer Placeholder 3"/>
          <p:cNvSpPr>
            <a:spLocks noGrp="1"/>
          </p:cNvSpPr>
          <p:nvPr>
            <p:ph type="ftr" sz="quarter" idx="11"/>
          </p:nvPr>
        </p:nvSpPr>
        <p:spPr/>
        <p:txBody>
          <a:bodyPr/>
          <a:lstStyle/>
          <a:p>
            <a:endParaRPr lang="he-CA"/>
          </a:p>
        </p:txBody>
      </p:sp>
      <p:sp>
        <p:nvSpPr>
          <p:cNvPr id="5" name="Slide Number Placeholder 4"/>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29104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3" name="Footer Placeholder 2"/>
          <p:cNvSpPr>
            <a:spLocks noGrp="1"/>
          </p:cNvSpPr>
          <p:nvPr>
            <p:ph type="ftr" sz="quarter" idx="11"/>
          </p:nvPr>
        </p:nvSpPr>
        <p:spPr/>
        <p:txBody>
          <a:bodyPr/>
          <a:lstStyle/>
          <a:p>
            <a:endParaRPr lang="he-CA"/>
          </a:p>
        </p:txBody>
      </p:sp>
      <p:sp>
        <p:nvSpPr>
          <p:cNvPr id="4" name="Slide Number Placeholder 3"/>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253265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6" name="Footer Placeholder 5"/>
          <p:cNvSpPr>
            <a:spLocks noGrp="1"/>
          </p:cNvSpPr>
          <p:nvPr>
            <p:ph type="ftr" sz="quarter" idx="11"/>
          </p:nvPr>
        </p:nvSpPr>
        <p:spPr/>
        <p:txBody>
          <a:bodyPr/>
          <a:lstStyle/>
          <a:p>
            <a:endParaRPr lang="he-CA"/>
          </a:p>
        </p:txBody>
      </p:sp>
      <p:sp>
        <p:nvSpPr>
          <p:cNvPr id="7" name="Slide Number Placeholder 6"/>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398589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4768DE0-6DB6-BA4E-B356-0E17BA86C20C}" type="datetimeFigureOut">
              <a:rPr lang="he-IL" smtClean="0"/>
              <a:t>ו'.ניסן.תשפ"ב</a:t>
            </a:fld>
            <a:endParaRPr lang="he-CA"/>
          </a:p>
        </p:txBody>
      </p:sp>
      <p:sp>
        <p:nvSpPr>
          <p:cNvPr id="6" name="Footer Placeholder 5"/>
          <p:cNvSpPr>
            <a:spLocks noGrp="1"/>
          </p:cNvSpPr>
          <p:nvPr>
            <p:ph type="ftr" sz="quarter" idx="11"/>
          </p:nvPr>
        </p:nvSpPr>
        <p:spPr/>
        <p:txBody>
          <a:bodyPr/>
          <a:lstStyle/>
          <a:p>
            <a:endParaRPr lang="he-CA"/>
          </a:p>
        </p:txBody>
      </p:sp>
      <p:sp>
        <p:nvSpPr>
          <p:cNvPr id="7" name="Slide Number Placeholder 6"/>
          <p:cNvSpPr>
            <a:spLocks noGrp="1"/>
          </p:cNvSpPr>
          <p:nvPr>
            <p:ph type="sldNum" sz="quarter" idx="12"/>
          </p:nvPr>
        </p:nvSpPr>
        <p:spPr/>
        <p:txBody>
          <a:bodyPr/>
          <a:lstStyle/>
          <a:p>
            <a:fld id="{90076648-8540-BD42-88E5-76C3EAD51A11}" type="slidenum">
              <a:rPr lang="he-CA" smtClean="0"/>
              <a:t>‹#›</a:t>
            </a:fld>
            <a:endParaRPr lang="he-CA"/>
          </a:p>
        </p:txBody>
      </p:sp>
    </p:spTree>
    <p:extLst>
      <p:ext uri="{BB962C8B-B14F-4D97-AF65-F5344CB8AC3E}">
        <p14:creationId xmlns:p14="http://schemas.microsoft.com/office/powerpoint/2010/main" val="263778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68DE0-6DB6-BA4E-B356-0E17BA86C20C}" type="datetimeFigureOut">
              <a:rPr lang="he-IL" smtClean="0"/>
              <a:t>7.4.2022</a:t>
            </a:fld>
            <a:endParaRPr lang="he-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76648-8540-BD42-88E5-76C3EAD51A11}" type="slidenum">
              <a:rPr lang="he-CA" smtClean="0"/>
              <a:t>‹#›</a:t>
            </a:fld>
            <a:endParaRPr lang="he-CA"/>
          </a:p>
        </p:txBody>
      </p:sp>
    </p:spTree>
    <p:extLst>
      <p:ext uri="{BB962C8B-B14F-4D97-AF65-F5344CB8AC3E}">
        <p14:creationId xmlns:p14="http://schemas.microsoft.com/office/powerpoint/2010/main" val="28393760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209145F7-C155-4F7D-9121-3C72ABAC8C99}"/>
              </a:ext>
            </a:extLst>
          </p:cNvPr>
          <p:cNvSpPr txBox="1"/>
          <p:nvPr/>
        </p:nvSpPr>
        <p:spPr>
          <a:xfrm>
            <a:off x="3758675" y="2523577"/>
            <a:ext cx="8066842" cy="1015663"/>
          </a:xfrm>
          <a:prstGeom prst="rect">
            <a:avLst/>
          </a:prstGeom>
          <a:noFill/>
        </p:spPr>
        <p:txBody>
          <a:bodyPr wrap="square" rtlCol="1">
            <a:spAutoFit/>
          </a:bodyPr>
          <a:lstStyle/>
          <a:p>
            <a:pPr algn="ctr"/>
            <a:r>
              <a:rPr lang="he-IL" sz="6000" b="1" dirty="0">
                <a:ln w="22225">
                  <a:solidFill>
                    <a:schemeClr val="accent2"/>
                  </a:solidFill>
                  <a:prstDash val="solid"/>
                </a:ln>
                <a:solidFill>
                  <a:schemeClr val="accent2">
                    <a:lumMod val="40000"/>
                    <a:lumOff val="60000"/>
                  </a:schemeClr>
                </a:solidFill>
              </a:rPr>
              <a:t>השתנקות וחנק מגוף זר</a:t>
            </a:r>
          </a:p>
        </p:txBody>
      </p:sp>
      <p:cxnSp>
        <p:nvCxnSpPr>
          <p:cNvPr id="8" name="מחבר ישר 7">
            <a:extLst>
              <a:ext uri="{FF2B5EF4-FFF2-40B4-BE49-F238E27FC236}">
                <a16:creationId xmlns:a16="http://schemas.microsoft.com/office/drawing/2014/main" id="{9BC7B4BB-8E31-7F4D-A900-76A9EAE1D921}"/>
              </a:ext>
            </a:extLst>
          </p:cNvPr>
          <p:cNvCxnSpPr/>
          <p:nvPr/>
        </p:nvCxnSpPr>
        <p:spPr>
          <a:xfrm>
            <a:off x="3872975" y="3843338"/>
            <a:ext cx="806684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descr="CBRF First Aid &amp; Choking — Alliance Health Care Services">
            <a:extLst>
              <a:ext uri="{FF2B5EF4-FFF2-40B4-BE49-F238E27FC236}">
                <a16:creationId xmlns:a16="http://schemas.microsoft.com/office/drawing/2014/main" id="{A38AC10F-E6CC-E042-AD80-7772AF7FAFC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69" b="99541" l="9699" r="89967">
                        <a14:foregroundMark x1="33278" y1="10092" x2="39967" y2="6881"/>
                        <a14:foregroundMark x1="39967" y1="6881" x2="46154" y2="9633"/>
                        <a14:foregroundMark x1="46154" y1="9633" x2="48161" y2="22936"/>
                        <a14:foregroundMark x1="54181" y1="9404" x2="60368" y2="7569"/>
                        <a14:foregroundMark x1="60368" y1="7569" x2="65385" y2="9404"/>
                        <a14:foregroundMark x1="27926" y1="89220" x2="29933" y2="97477"/>
                        <a14:foregroundMark x1="29933" y1="97477" x2="29264" y2="99541"/>
                      </a14:backgroundRemoval>
                    </a14:imgEffect>
                  </a14:imgLayer>
                </a14:imgProps>
              </a:ext>
              <a:ext uri="{28A0092B-C50C-407E-A947-70E740481C1C}">
                <a14:useLocalDpi xmlns:a14="http://schemas.microsoft.com/office/drawing/2010/main" val="0"/>
              </a:ext>
            </a:extLst>
          </a:blip>
          <a:srcRect/>
          <a:stretch>
            <a:fillRect/>
          </a:stretch>
        </p:blipFill>
        <p:spPr bwMode="auto">
          <a:xfrm>
            <a:off x="-1216025" y="1410944"/>
            <a:ext cx="6239191" cy="454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EC0E1AA4-3D1C-4073-B86C-9415567B5E37}"/>
              </a:ext>
            </a:extLst>
          </p:cNvPr>
          <p:cNvSpPr>
            <a:spLocks noGrp="1"/>
          </p:cNvSpPr>
          <p:nvPr>
            <p:ph type="title"/>
          </p:nvPr>
        </p:nvSpPr>
        <p:spPr>
          <a:xfrm>
            <a:off x="2270043" y="620688"/>
            <a:ext cx="7543800" cy="1464096"/>
          </a:xfrm>
        </p:spPr>
        <p:txBody>
          <a:bodyPr>
            <a:normAutofit/>
            <a:scene3d>
              <a:camera prst="orthographicFront"/>
              <a:lightRig rig="soft" dir="t">
                <a:rot lat="0" lon="0" rev="15600000"/>
              </a:lightRig>
            </a:scene3d>
            <a:sp3d extrusionH="57150" prstMaterial="softEdge">
              <a:bevelT w="25400" h="38100"/>
            </a:sp3d>
          </a:bodyPr>
          <a:lstStyle/>
          <a:p>
            <a:pPr algn="ctr"/>
            <a:r>
              <a:rPr lang="he-IL" sz="4000" b="1" dirty="0">
                <a:ln/>
                <a:solidFill>
                  <a:schemeClr val="bg2">
                    <a:lumMod val="50000"/>
                  </a:schemeClr>
                </a:solidFill>
                <a:cs typeface="Arial" pitchFamily="34" charset="0"/>
              </a:rPr>
              <a:t>השתנקות וחנק מגוף זר</a:t>
            </a:r>
            <a:br>
              <a:rPr lang="he-IL" sz="4000" b="1" dirty="0">
                <a:ln/>
                <a:solidFill>
                  <a:schemeClr val="bg2">
                    <a:lumMod val="50000"/>
                  </a:schemeClr>
                </a:solidFill>
                <a:cs typeface="Arial" pitchFamily="34" charset="0"/>
              </a:rPr>
            </a:br>
            <a:endParaRPr lang="he-IL" b="1" dirty="0">
              <a:ln/>
              <a:solidFill>
                <a:schemeClr val="accent4"/>
              </a:solidFill>
            </a:endParaRPr>
          </a:p>
        </p:txBody>
      </p:sp>
      <p:sp>
        <p:nvSpPr>
          <p:cNvPr id="6" name="תיבת טקסט 5">
            <a:extLst>
              <a:ext uri="{FF2B5EF4-FFF2-40B4-BE49-F238E27FC236}">
                <a16:creationId xmlns:a16="http://schemas.microsoft.com/office/drawing/2014/main" id="{7709D693-9DCE-43E7-A710-679C0B055F3F}"/>
              </a:ext>
            </a:extLst>
          </p:cNvPr>
          <p:cNvSpPr txBox="1"/>
          <p:nvPr/>
        </p:nvSpPr>
        <p:spPr>
          <a:xfrm>
            <a:off x="2144688" y="1758466"/>
            <a:ext cx="7902624" cy="1021556"/>
          </a:xfrm>
          <a:prstGeom prst="round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solidFill>
              <a:schemeClr val="accent1"/>
            </a:solidFill>
          </a:ln>
        </p:spPr>
        <p:txBody>
          <a:bodyPr wrap="square">
            <a:spAutoFit/>
          </a:bodyPr>
          <a:lstStyle/>
          <a:p>
            <a:pPr algn="r"/>
            <a:r>
              <a:rPr lang="he-IL" b="1" dirty="0">
                <a:solidFill>
                  <a:srgbClr val="000000"/>
                </a:solidFill>
                <a:ea typeface="Times New Roman" panose="02020603050405020304" pitchFamily="18" charset="0"/>
                <a:cs typeface="Arial" panose="020B0604020202020204" pitchFamily="34" charset="0"/>
              </a:rPr>
              <a:t>השתנקות: </a:t>
            </a:r>
            <a:r>
              <a:rPr lang="he-IL" dirty="0">
                <a:solidFill>
                  <a:srgbClr val="000000"/>
                </a:solidFill>
                <a:ea typeface="Times New Roman" panose="02020603050405020304" pitchFamily="18" charset="0"/>
                <a:cs typeface="Arial" panose="020B0604020202020204" pitchFamily="34" charset="0"/>
              </a:rPr>
              <a:t>גוף זר אשר נתקע בדרכי האוויר ואינו מאפשר כניסת אוויר לקנה הנשימה או יציאת האויר משם, וכתוצאה מכך הוא משבש את תהליך הנשימה התקין. דבר העלול לגרום לפגיעה בחמצון המח ואף למוות.</a:t>
            </a:r>
            <a:endParaRPr lang="he-IL" dirty="0"/>
          </a:p>
        </p:txBody>
      </p:sp>
      <p:sp>
        <p:nvSpPr>
          <p:cNvPr id="7" name="תיבת טקסט 6">
            <a:extLst>
              <a:ext uri="{FF2B5EF4-FFF2-40B4-BE49-F238E27FC236}">
                <a16:creationId xmlns:a16="http://schemas.microsoft.com/office/drawing/2014/main" id="{256022A7-E8D2-4EA4-9BD1-AA9AEB880E7E}"/>
              </a:ext>
            </a:extLst>
          </p:cNvPr>
          <p:cNvSpPr txBox="1"/>
          <p:nvPr/>
        </p:nvSpPr>
        <p:spPr>
          <a:xfrm>
            <a:off x="2144688" y="3052097"/>
            <a:ext cx="7902624" cy="837676"/>
          </a:xfrm>
          <a:prstGeom prst="round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solidFill>
              <a:schemeClr val="accent1"/>
            </a:solidFill>
          </a:ln>
        </p:spPr>
        <p:txBody>
          <a:bodyPr wrap="square">
            <a:spAutoFit/>
          </a:bodyPr>
          <a:lstStyle/>
          <a:p>
            <a:pPr algn="r" rtl="1" fontAlgn="ctr">
              <a:lnSpc>
                <a:spcPct val="120000"/>
              </a:lnSpc>
            </a:pP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אוכלוסיות בסיכון: </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תינוקות וילדים קטנים, קשישים, חולים עם בעיות בליעה (ניוון שרירים, חולים לאחר שבץ מוחי), אלכוהוליסטים ונרקומנים (עקב דיכוי של רפלקסים). </a:t>
            </a:r>
            <a:endParaRPr lang="en-US" dirty="0">
              <a:latin typeface="Times New Roman" panose="02020603050405020304" pitchFamily="18" charset="0"/>
              <a:ea typeface="Times New Roman" panose="02020603050405020304" pitchFamily="18" charset="0"/>
            </a:endParaRPr>
          </a:p>
        </p:txBody>
      </p:sp>
      <p:sp>
        <p:nvSpPr>
          <p:cNvPr id="11" name="תיבת טקסט 10">
            <a:extLst>
              <a:ext uri="{FF2B5EF4-FFF2-40B4-BE49-F238E27FC236}">
                <a16:creationId xmlns:a16="http://schemas.microsoft.com/office/drawing/2014/main" id="{E84E919B-2C69-4166-8D14-53DDE308A12F}"/>
              </a:ext>
            </a:extLst>
          </p:cNvPr>
          <p:cNvSpPr txBox="1"/>
          <p:nvPr/>
        </p:nvSpPr>
        <p:spPr>
          <a:xfrm>
            <a:off x="2216696" y="4179435"/>
            <a:ext cx="7902624" cy="1573197"/>
          </a:xfrm>
          <a:prstGeom prst="round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solidFill>
              <a:schemeClr val="accent1"/>
            </a:solidFill>
          </a:ln>
        </p:spPr>
        <p:txBody>
          <a:bodyPr wrap="square">
            <a:spAutoFit/>
          </a:bodyPr>
          <a:lstStyle/>
          <a:p>
            <a:pPr algn="r" rtl="1" fontAlgn="ctr">
              <a:lnSpc>
                <a:spcPct val="120000"/>
              </a:lnSpc>
            </a:pP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מניעה:</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באמצעות הרחקה מחפצים קטנים, להימנע ממאכלים עגולים קטנים וקשים (זיתים, מסטיקים עגולים, פיצוחים), חיתוך נכון של מזון (בצורה אורכית ולא בצורת טבעות), הימנעות מאכילה תוך כדי משחק או תוך כדי ריצה והימנעות מדיבור תוך כדי אכילה.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269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EC0E1AA4-3D1C-4073-B86C-9415567B5E37}"/>
              </a:ext>
            </a:extLst>
          </p:cNvPr>
          <p:cNvSpPr>
            <a:spLocks noGrp="1"/>
          </p:cNvSpPr>
          <p:nvPr>
            <p:ph type="title"/>
          </p:nvPr>
        </p:nvSpPr>
        <p:spPr>
          <a:xfrm>
            <a:off x="2270043" y="620688"/>
            <a:ext cx="7543800" cy="1464096"/>
          </a:xfrm>
        </p:spPr>
        <p:txBody>
          <a:bodyPr>
            <a:normAutofit/>
            <a:scene3d>
              <a:camera prst="orthographicFront"/>
              <a:lightRig rig="soft" dir="t">
                <a:rot lat="0" lon="0" rev="15600000"/>
              </a:lightRig>
            </a:scene3d>
            <a:sp3d extrusionH="57150" prstMaterial="softEdge">
              <a:bevelT w="25400" h="38100"/>
            </a:sp3d>
          </a:bodyPr>
          <a:lstStyle/>
          <a:p>
            <a:pPr algn="ctr"/>
            <a:r>
              <a:rPr lang="he-IL" sz="4000" b="1" dirty="0">
                <a:ln/>
                <a:solidFill>
                  <a:schemeClr val="bg2">
                    <a:lumMod val="50000"/>
                  </a:schemeClr>
                </a:solidFill>
                <a:cs typeface="Arial" pitchFamily="34" charset="0"/>
              </a:rPr>
              <a:t>השתנקות וחנק מגוף זר</a:t>
            </a:r>
            <a:br>
              <a:rPr lang="he-IL" sz="4000" b="1" dirty="0">
                <a:ln/>
                <a:solidFill>
                  <a:schemeClr val="bg2">
                    <a:lumMod val="50000"/>
                  </a:schemeClr>
                </a:solidFill>
                <a:cs typeface="Arial" pitchFamily="34" charset="0"/>
              </a:rPr>
            </a:br>
            <a:endParaRPr lang="he-IL" b="1" dirty="0">
              <a:ln/>
              <a:solidFill>
                <a:schemeClr val="accent4"/>
              </a:solidFill>
            </a:endParaRPr>
          </a:p>
        </p:txBody>
      </p:sp>
      <p:sp>
        <p:nvSpPr>
          <p:cNvPr id="6" name="תיבת טקסט 5">
            <a:extLst>
              <a:ext uri="{FF2B5EF4-FFF2-40B4-BE49-F238E27FC236}">
                <a16:creationId xmlns:a16="http://schemas.microsoft.com/office/drawing/2014/main" id="{CA9304D0-F0EB-44CC-A618-44F6C06142F2}"/>
              </a:ext>
            </a:extLst>
          </p:cNvPr>
          <p:cNvSpPr txBox="1"/>
          <p:nvPr/>
        </p:nvSpPr>
        <p:spPr>
          <a:xfrm>
            <a:off x="2472997" y="3373685"/>
            <a:ext cx="7340845" cy="2799064"/>
          </a:xfrm>
          <a:prstGeom prst="roundRect">
            <a:avLst/>
          </a:prstGeom>
          <a:noFill/>
          <a:ln>
            <a:solidFill>
              <a:schemeClr val="accent1"/>
            </a:solidFill>
          </a:ln>
        </p:spPr>
        <p:txBody>
          <a:bodyPr wrap="square">
            <a:spAutoFit/>
          </a:bodyPr>
          <a:lstStyle/>
          <a:p>
            <a:pPr algn="r" rtl="1" fontAlgn="ctr">
              <a:lnSpc>
                <a:spcPct val="120000"/>
              </a:lnSpc>
            </a:pP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השתנקות קלה: חסימה חלקית של דרכי האוויר- אך עדיין מתאפשר מעבר חלקי של אוויר</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Times New Roman" panose="02020603050405020304" pitchFamily="18" charset="0"/>
              <a:ea typeface="Times New Roman" panose="02020603050405020304" pitchFamily="18" charset="0"/>
            </a:endParaRPr>
          </a:p>
          <a:p>
            <a:pPr algn="r" rtl="1" fontAlgn="ctr">
              <a:lnSpc>
                <a:spcPct val="120000"/>
              </a:lnSpc>
            </a:pP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סימנים: </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החולה משתעל שיעול יעיל, הוא מסוגל לדבר, הוא נושם.</a:t>
            </a:r>
            <a:endParaRPr lang="en-US" dirty="0">
              <a:latin typeface="Times New Roman" panose="02020603050405020304" pitchFamily="18" charset="0"/>
              <a:ea typeface="Times New Roman" panose="02020603050405020304" pitchFamily="18" charset="0"/>
            </a:endParaRPr>
          </a:p>
          <a:p>
            <a:pPr algn="r"/>
            <a:r>
              <a:rPr lang="he-IL" b="1" dirty="0">
                <a:solidFill>
                  <a:srgbClr val="000000"/>
                </a:solidFill>
                <a:ea typeface="Times New Roman" panose="02020603050405020304" pitchFamily="18" charset="0"/>
                <a:cs typeface="Arial" panose="020B0604020202020204" pitchFamily="34" charset="0"/>
              </a:rPr>
              <a:t>טיפול:</a:t>
            </a:r>
            <a:r>
              <a:rPr lang="he-IL" dirty="0">
                <a:solidFill>
                  <a:srgbClr val="000000"/>
                </a:solidFill>
                <a:ea typeface="Times New Roman" panose="02020603050405020304" pitchFamily="18" charset="0"/>
                <a:cs typeface="Arial" panose="020B0604020202020204" pitchFamily="34" charset="0"/>
              </a:rPr>
              <a:t> במקרה הזה, כל התערבות חיצונית, עלולה להחמיר את מצבו של האדם, ולכן יש לעודד את החולה לשיעול במטרה לפלוט את הגוף הזר החוצה. כל עוד השיעול יעיל, אנו לא נבצע התערבות חיצונית. אך אם חלה החמרה במצבו, יש לטפל בו כבהשתנקות משמעותית.</a:t>
            </a:r>
            <a:endParaRPr lang="he-IL" dirty="0"/>
          </a:p>
        </p:txBody>
      </p:sp>
      <p:sp>
        <p:nvSpPr>
          <p:cNvPr id="7" name="תיבת טקסט 6">
            <a:extLst>
              <a:ext uri="{FF2B5EF4-FFF2-40B4-BE49-F238E27FC236}">
                <a16:creationId xmlns:a16="http://schemas.microsoft.com/office/drawing/2014/main" id="{695C8683-477D-426F-A015-CB91EA513A93}"/>
              </a:ext>
            </a:extLst>
          </p:cNvPr>
          <p:cNvSpPr txBox="1"/>
          <p:nvPr/>
        </p:nvSpPr>
        <p:spPr>
          <a:xfrm>
            <a:off x="2472997" y="2218456"/>
            <a:ext cx="7326560" cy="1021556"/>
          </a:xfrm>
          <a:prstGeom prst="roundRect">
            <a:avLst/>
          </a:prstGeom>
          <a:noFill/>
          <a:ln>
            <a:solidFill>
              <a:schemeClr val="accent1"/>
            </a:solidFill>
          </a:ln>
        </p:spPr>
        <p:txBody>
          <a:bodyPr wrap="square">
            <a:spAutoFit/>
          </a:bodyPr>
          <a:lstStyle/>
          <a:p>
            <a:pPr algn="r"/>
            <a:r>
              <a:rPr lang="he-IL" dirty="0">
                <a:solidFill>
                  <a:srgbClr val="000000"/>
                </a:solidFill>
                <a:ea typeface="Times New Roman" panose="02020603050405020304" pitchFamily="18" charset="0"/>
                <a:cs typeface="Arial" panose="020B0604020202020204" pitchFamily="34" charset="0"/>
              </a:rPr>
              <a:t>יש להבדיל בין מקרה של השתנקות קלה (חסימה חלקית) הגורמת להפרעה קלה בנשימה, ולרוב היא חולפת מעצמה לבדה, לבין השתנקות משמעותית, הגורמת לקשיי נשימה חמורים עד דום נשימה</a:t>
            </a:r>
            <a:endParaRPr lang="he-IL" dirty="0"/>
          </a:p>
        </p:txBody>
      </p:sp>
      <p:sp>
        <p:nvSpPr>
          <p:cNvPr id="9" name="תיבת טקסט 8">
            <a:extLst>
              <a:ext uri="{FF2B5EF4-FFF2-40B4-BE49-F238E27FC236}">
                <a16:creationId xmlns:a16="http://schemas.microsoft.com/office/drawing/2014/main" id="{877DC6FF-D43B-4F7D-9DC8-F58C92285D3B}"/>
              </a:ext>
            </a:extLst>
          </p:cNvPr>
          <p:cNvSpPr txBox="1"/>
          <p:nvPr/>
        </p:nvSpPr>
        <p:spPr>
          <a:xfrm>
            <a:off x="5322068" y="1726888"/>
            <a:ext cx="4572000" cy="424732"/>
          </a:xfrm>
          <a:prstGeom prst="rect">
            <a:avLst/>
          </a:prstGeom>
          <a:noFill/>
        </p:spPr>
        <p:txBody>
          <a:bodyPr wrap="square">
            <a:spAutoFit/>
          </a:bodyPr>
          <a:lstStyle/>
          <a:p>
            <a:pPr algn="just" rtl="1" fontAlgn="ctr">
              <a:lnSpc>
                <a:spcPct val="120000"/>
              </a:lnSpc>
            </a:pPr>
            <a:r>
              <a:rPr lang="he-IL" b="1" u="sng"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השתנקות במבוגר:</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027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EC0E1AA4-3D1C-4073-B86C-9415567B5E37}"/>
              </a:ext>
            </a:extLst>
          </p:cNvPr>
          <p:cNvSpPr>
            <a:spLocks noGrp="1"/>
          </p:cNvSpPr>
          <p:nvPr>
            <p:ph type="title"/>
          </p:nvPr>
        </p:nvSpPr>
        <p:spPr>
          <a:xfrm>
            <a:off x="2270043" y="620688"/>
            <a:ext cx="7543800" cy="1464096"/>
          </a:xfrm>
        </p:spPr>
        <p:txBody>
          <a:bodyPr>
            <a:normAutofit/>
            <a:scene3d>
              <a:camera prst="orthographicFront"/>
              <a:lightRig rig="soft" dir="t">
                <a:rot lat="0" lon="0" rev="15600000"/>
              </a:lightRig>
            </a:scene3d>
            <a:sp3d extrusionH="57150" prstMaterial="softEdge">
              <a:bevelT w="25400" h="38100"/>
            </a:sp3d>
          </a:bodyPr>
          <a:lstStyle/>
          <a:p>
            <a:pPr algn="ctr"/>
            <a:r>
              <a:rPr lang="he-IL" sz="4000" b="1" dirty="0">
                <a:ln/>
                <a:solidFill>
                  <a:schemeClr val="bg2">
                    <a:lumMod val="50000"/>
                  </a:schemeClr>
                </a:solidFill>
                <a:cs typeface="Arial" pitchFamily="34" charset="0"/>
              </a:rPr>
              <a:t>השתנקות וחנק מגוף זר</a:t>
            </a:r>
            <a:br>
              <a:rPr lang="he-IL" sz="4000" b="1" dirty="0">
                <a:ln/>
                <a:solidFill>
                  <a:schemeClr val="bg2">
                    <a:lumMod val="50000"/>
                  </a:schemeClr>
                </a:solidFill>
                <a:cs typeface="Arial" pitchFamily="34" charset="0"/>
              </a:rPr>
            </a:br>
            <a:endParaRPr lang="he-IL" b="1" dirty="0">
              <a:ln/>
              <a:solidFill>
                <a:schemeClr val="accent4"/>
              </a:solidFill>
            </a:endParaRPr>
          </a:p>
        </p:txBody>
      </p:sp>
      <p:sp>
        <p:nvSpPr>
          <p:cNvPr id="6" name="תיבת טקסט 5">
            <a:extLst>
              <a:ext uri="{FF2B5EF4-FFF2-40B4-BE49-F238E27FC236}">
                <a16:creationId xmlns:a16="http://schemas.microsoft.com/office/drawing/2014/main" id="{6160CEF9-FE0B-4230-AF93-0F62AF10155B}"/>
              </a:ext>
            </a:extLst>
          </p:cNvPr>
          <p:cNvSpPr txBox="1"/>
          <p:nvPr/>
        </p:nvSpPr>
        <p:spPr>
          <a:xfrm>
            <a:off x="1681280" y="1777867"/>
            <a:ext cx="8833811" cy="2186130"/>
          </a:xfrm>
          <a:prstGeom prst="roundRect">
            <a:avLst/>
          </a:prstGeom>
          <a:noFill/>
          <a:ln>
            <a:solidFill>
              <a:schemeClr val="accent1"/>
            </a:solidFill>
          </a:ln>
        </p:spPr>
        <p:txBody>
          <a:bodyPr wrap="square">
            <a:spAutoFit/>
          </a:bodyPr>
          <a:lstStyle/>
          <a:p>
            <a:pPr algn="just" rtl="1" fontAlgn="ctr">
              <a:lnSpc>
                <a:spcPct val="120000"/>
              </a:lnSpc>
            </a:pP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השתנקות משמעותית: חסימה חלקית או חסימה מלאה עם מעבר אוויר מועט ביותר או ללא מעבר של אוויר. המצב גורם להפרעה קשה בנשימה.</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Times New Roman" panose="02020603050405020304" pitchFamily="18" charset="0"/>
              <a:ea typeface="Times New Roman" panose="02020603050405020304" pitchFamily="18" charset="0"/>
            </a:endParaRPr>
          </a:p>
          <a:p>
            <a:pPr algn="r" rtl="1" fontAlgn="ctr">
              <a:lnSpc>
                <a:spcPct val="120000"/>
              </a:lnSpc>
            </a:pP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סימנים:</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הנחנק אוחז בצוואר, צבע הפנים שלו מאדים ואח"כ מכחיל, שיעול לא יעיל, אין קולות נשימה, ירידה מהירה ברמת ההכרה. </a:t>
            </a:r>
            <a:endParaRPr lang="en-US" dirty="0">
              <a:latin typeface="Times New Roman" panose="02020603050405020304" pitchFamily="18" charset="0"/>
              <a:ea typeface="Times New Roman" panose="02020603050405020304" pitchFamily="18" charset="0"/>
            </a:endParaRPr>
          </a:p>
          <a:p>
            <a:pPr algn="r"/>
            <a:r>
              <a:rPr lang="he-IL" b="1" dirty="0">
                <a:solidFill>
                  <a:srgbClr val="000000"/>
                </a:solidFill>
                <a:ea typeface="Times New Roman" panose="02020603050405020304" pitchFamily="18" charset="0"/>
                <a:cs typeface="Arial" panose="020B0604020202020204" pitchFamily="34" charset="0"/>
              </a:rPr>
              <a:t>סכנות:  </a:t>
            </a:r>
            <a:r>
              <a:rPr lang="he-IL" dirty="0">
                <a:solidFill>
                  <a:srgbClr val="000000"/>
                </a:solidFill>
                <a:ea typeface="Times New Roman" panose="02020603050405020304" pitchFamily="18" charset="0"/>
                <a:cs typeface="Arial" panose="020B0604020202020204" pitchFamily="34" charset="0"/>
              </a:rPr>
              <a:t>חנק - מוות.</a:t>
            </a:r>
            <a:endParaRPr lang="en-US" dirty="0">
              <a:solidFill>
                <a:srgbClr val="000000"/>
              </a:solidFill>
              <a:ea typeface="Times New Roman" panose="02020603050405020304" pitchFamily="18" charset="0"/>
              <a:cs typeface="Arial" panose="020B0604020202020204" pitchFamily="34" charset="0"/>
            </a:endParaRPr>
          </a:p>
          <a:p>
            <a:pPr algn="r"/>
            <a:r>
              <a:rPr lang="he-IL" dirty="0">
                <a:solidFill>
                  <a:srgbClr val="000000"/>
                </a:solidFill>
                <a:ea typeface="Times New Roman" panose="02020603050405020304" pitchFamily="18" charset="0"/>
                <a:cs typeface="Arial" panose="020B0604020202020204" pitchFamily="34" charset="0"/>
              </a:rPr>
              <a:t>יש לאבחן אם האדם עודנו בהכרה, או שמא הכרתו אבדה.</a:t>
            </a:r>
            <a:endParaRPr lang="he-IL" dirty="0"/>
          </a:p>
        </p:txBody>
      </p:sp>
      <p:sp>
        <p:nvSpPr>
          <p:cNvPr id="10" name="תיבת טקסט 9">
            <a:extLst>
              <a:ext uri="{FF2B5EF4-FFF2-40B4-BE49-F238E27FC236}">
                <a16:creationId xmlns:a16="http://schemas.microsoft.com/office/drawing/2014/main" id="{62B2A092-43F6-469A-B258-591837F35ADE}"/>
              </a:ext>
            </a:extLst>
          </p:cNvPr>
          <p:cNvSpPr txBox="1"/>
          <p:nvPr/>
        </p:nvSpPr>
        <p:spPr>
          <a:xfrm>
            <a:off x="1681280" y="4006023"/>
            <a:ext cx="8833811" cy="1940957"/>
          </a:xfrm>
          <a:prstGeom prst="roundRect">
            <a:avLst/>
          </a:prstGeom>
          <a:noFill/>
          <a:ln>
            <a:solidFill>
              <a:schemeClr val="accent1"/>
            </a:solidFill>
          </a:ln>
        </p:spPr>
        <p:txBody>
          <a:bodyPr wrap="square">
            <a:spAutoFit/>
          </a:bodyPr>
          <a:lstStyle/>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טיפול: </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he-IL" b="1" u="heavy"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בהכרה:</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1. הרגעה ועידוד לשיעול</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2. סריקה בפה + גריפה באמצעות 2 אצבעות (רק אם רואים את הגוף הזר).</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3. </a:t>
            </a:r>
            <a:r>
              <a:rPr lang="he-IL"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היימליך</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(לחיצות ברום הבטן) כ 10-6 עד יציאת הגוף הזר. </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וחוזר חלילה עד יציאת הגוף הזר או עד לאובדן ההכרה ! </a:t>
            </a:r>
            <a:endParaRPr lang="en-US" dirty="0">
              <a:latin typeface="Times New Roman" panose="02020603050405020304" pitchFamily="18" charset="0"/>
              <a:ea typeface="Times New Roman" panose="02020603050405020304" pitchFamily="18" charset="0"/>
            </a:endParaRPr>
          </a:p>
        </p:txBody>
      </p:sp>
      <p:sp>
        <p:nvSpPr>
          <p:cNvPr id="11" name="AutoShape 7">
            <a:extLst>
              <a:ext uri="{FF2B5EF4-FFF2-40B4-BE49-F238E27FC236}">
                <a16:creationId xmlns:a16="http://schemas.microsoft.com/office/drawing/2014/main" id="{B2E066D3-C082-4231-B24D-4E4CBCC69613}"/>
              </a:ext>
            </a:extLst>
          </p:cNvPr>
          <p:cNvSpPr>
            <a:spLocks noChangeArrowheads="1"/>
          </p:cNvSpPr>
          <p:nvPr/>
        </p:nvSpPr>
        <p:spPr bwMode="auto">
          <a:xfrm rot="5275525" flipH="1">
            <a:off x="8313462" y="4659102"/>
            <a:ext cx="686435" cy="488315"/>
          </a:xfrm>
          <a:custGeom>
            <a:avLst/>
            <a:gdLst>
              <a:gd name="G0" fmla="+- 0 0 0"/>
              <a:gd name="G1" fmla="+- 11461128 0 0"/>
              <a:gd name="G2" fmla="+- 0 0 11461128"/>
              <a:gd name="G3" fmla="+- 10800 0 0"/>
              <a:gd name="G4" fmla="+- 0 0 0"/>
              <a:gd name="T0" fmla="*/ 360 256 1"/>
              <a:gd name="T1" fmla="*/ 0 256 1"/>
              <a:gd name="G5" fmla="+- G2 T0 T1"/>
              <a:gd name="G6" fmla="?: G2 G2 G5"/>
              <a:gd name="G7" fmla="+- 0 0 G6"/>
              <a:gd name="G8" fmla="+- 5400 0 0"/>
              <a:gd name="G9" fmla="+- 0 0 11461128"/>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461128"/>
              <a:gd name="G36" fmla="sin G34 11461128"/>
              <a:gd name="G37" fmla="+/ 11461128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317 w 21600"/>
              <a:gd name="T5" fmla="*/ 10 h 21600"/>
              <a:gd name="T6" fmla="*/ 2732 w 21600"/>
              <a:gd name="T7" fmla="*/ 11522 h 21600"/>
              <a:gd name="T8" fmla="*/ 10558 w 21600"/>
              <a:gd name="T9" fmla="*/ 540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400" y="10960"/>
                  <a:pt x="5407" y="11121"/>
                  <a:pt x="5421" y="11281"/>
                </a:cubicBezTo>
                <a:lnTo>
                  <a:pt x="43" y="11763"/>
                </a:lnTo>
                <a:cubicBezTo>
                  <a:pt x="14" y="11442"/>
                  <a:pt x="0" y="11121"/>
                  <a:pt x="0" y="10800"/>
                </a:cubicBezTo>
                <a:cubicBezTo>
                  <a:pt x="0" y="4835"/>
                  <a:pt x="4835" y="0"/>
                  <a:pt x="10800" y="0"/>
                </a:cubicBezTo>
                <a:cubicBezTo>
                  <a:pt x="16764" y="0"/>
                  <a:pt x="21599" y="4835"/>
                  <a:pt x="21599" y="10799"/>
                </a:cubicBezTo>
                <a:lnTo>
                  <a:pt x="21600" y="10800"/>
                </a:lnTo>
                <a:lnTo>
                  <a:pt x="24300" y="10800"/>
                </a:lnTo>
                <a:lnTo>
                  <a:pt x="18900" y="16200"/>
                </a:lnTo>
                <a:lnTo>
                  <a:pt x="13500" y="10800"/>
                </a:lnTo>
                <a:lnTo>
                  <a:pt x="16200" y="1080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algn="r" defTabSz="457200" rtl="1" eaLnBrk="1" latinLnBrk="0" hangingPunct="1"/>
            <a:endParaRPr lang="he-IL"/>
          </a:p>
        </p:txBody>
      </p:sp>
    </p:spTree>
    <p:extLst>
      <p:ext uri="{BB962C8B-B14F-4D97-AF65-F5344CB8AC3E}">
        <p14:creationId xmlns:p14="http://schemas.microsoft.com/office/powerpoint/2010/main" val="36814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EC0E1AA4-3D1C-4073-B86C-9415567B5E37}"/>
              </a:ext>
            </a:extLst>
          </p:cNvPr>
          <p:cNvSpPr>
            <a:spLocks noGrp="1"/>
          </p:cNvSpPr>
          <p:nvPr>
            <p:ph type="title"/>
          </p:nvPr>
        </p:nvSpPr>
        <p:spPr>
          <a:xfrm>
            <a:off x="2270043" y="620688"/>
            <a:ext cx="7543800" cy="1464096"/>
          </a:xfrm>
        </p:spPr>
        <p:txBody>
          <a:bodyPr>
            <a:normAutofit/>
            <a:scene3d>
              <a:camera prst="orthographicFront"/>
              <a:lightRig rig="soft" dir="t">
                <a:rot lat="0" lon="0" rev="15600000"/>
              </a:lightRig>
            </a:scene3d>
            <a:sp3d extrusionH="57150" prstMaterial="softEdge">
              <a:bevelT w="25400" h="38100"/>
            </a:sp3d>
          </a:bodyPr>
          <a:lstStyle/>
          <a:p>
            <a:pPr algn="ctr"/>
            <a:r>
              <a:rPr lang="he-IL" sz="4000" b="1" dirty="0">
                <a:ln/>
                <a:solidFill>
                  <a:schemeClr val="bg2">
                    <a:lumMod val="50000"/>
                  </a:schemeClr>
                </a:solidFill>
                <a:cs typeface="Arial" pitchFamily="34" charset="0"/>
              </a:rPr>
              <a:t>השתנקות וחנק מגוף זר</a:t>
            </a:r>
            <a:br>
              <a:rPr lang="he-IL" sz="4000" b="1" dirty="0">
                <a:ln/>
                <a:solidFill>
                  <a:schemeClr val="bg2">
                    <a:lumMod val="50000"/>
                  </a:schemeClr>
                </a:solidFill>
                <a:cs typeface="Arial" pitchFamily="34" charset="0"/>
              </a:rPr>
            </a:br>
            <a:endParaRPr lang="he-IL" b="1" dirty="0">
              <a:ln/>
              <a:solidFill>
                <a:schemeClr val="accent4"/>
              </a:solidFill>
            </a:endParaRPr>
          </a:p>
        </p:txBody>
      </p:sp>
      <p:sp>
        <p:nvSpPr>
          <p:cNvPr id="6" name="תיבת טקסט 5">
            <a:extLst>
              <a:ext uri="{FF2B5EF4-FFF2-40B4-BE49-F238E27FC236}">
                <a16:creationId xmlns:a16="http://schemas.microsoft.com/office/drawing/2014/main" id="{D087C6D6-CB36-42A1-9ECF-9BA0961E4C17}"/>
              </a:ext>
            </a:extLst>
          </p:cNvPr>
          <p:cNvSpPr txBox="1"/>
          <p:nvPr/>
        </p:nvSpPr>
        <p:spPr>
          <a:xfrm>
            <a:off x="1681048" y="1828285"/>
            <a:ext cx="8721791" cy="1573197"/>
          </a:xfrm>
          <a:prstGeom prst="roundRect">
            <a:avLst/>
          </a:prstGeom>
          <a:noFill/>
          <a:ln>
            <a:solidFill>
              <a:schemeClr val="accent1"/>
            </a:solidFill>
          </a:ln>
        </p:spPr>
        <p:txBody>
          <a:bodyPr wrap="square">
            <a:spAutoFit/>
          </a:bodyPr>
          <a:lstStyle/>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לנשים בהריון: </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דחיקת חזה על הסטרנום (עצם החזה) </a:t>
            </a:r>
            <a:r>
              <a:rPr lang="he-IL" u="sng"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פנימה</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(כתחליף ללחיצות על הבטן) כנגד הקיר או בישיבה על כיסא</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לאנשים שמנים או נכים יש לבצע לחיצות ברום הבטן כאשר המטופל שוכב וראשו מוטה לצד.</a:t>
            </a:r>
            <a:endParaRPr lang="en-US" dirty="0">
              <a:latin typeface="Times New Roman" panose="02020603050405020304" pitchFamily="18" charset="0"/>
              <a:ea typeface="Times New Roman" panose="02020603050405020304" pitchFamily="18" charset="0"/>
            </a:endParaRPr>
          </a:p>
        </p:txBody>
      </p:sp>
      <p:sp>
        <p:nvSpPr>
          <p:cNvPr id="7" name="תיבת טקסט 6">
            <a:extLst>
              <a:ext uri="{FF2B5EF4-FFF2-40B4-BE49-F238E27FC236}">
                <a16:creationId xmlns:a16="http://schemas.microsoft.com/office/drawing/2014/main" id="{D2279924-8C6B-48A5-8440-685626D65FDB}"/>
              </a:ext>
            </a:extLst>
          </p:cNvPr>
          <p:cNvSpPr txBox="1"/>
          <p:nvPr/>
        </p:nvSpPr>
        <p:spPr>
          <a:xfrm>
            <a:off x="1681049" y="3547249"/>
            <a:ext cx="8879344" cy="2349579"/>
          </a:xfrm>
          <a:prstGeom prst="roundRect">
            <a:avLst/>
          </a:prstGeom>
          <a:noFill/>
          <a:ln>
            <a:solidFill>
              <a:schemeClr val="accent1"/>
            </a:solidFill>
          </a:ln>
        </p:spPr>
        <p:txBody>
          <a:bodyPr wrap="square">
            <a:spAutoFit/>
          </a:bodyPr>
          <a:lstStyle/>
          <a:p>
            <a:pPr algn="just" rtl="1" fontAlgn="ctr">
              <a:lnSpc>
                <a:spcPct val="120000"/>
              </a:lnSpc>
            </a:pPr>
            <a:r>
              <a:rPr lang="he-IL"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ניתן לעשות </a:t>
            </a:r>
            <a:r>
              <a:rPr lang="he-IL" sz="20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היימליך</a:t>
            </a:r>
            <a:r>
              <a:rPr lang="he-IL"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לעצמך כאשר אין אנשים בסביבתך:</a:t>
            </a:r>
            <a:endParaRPr lang="en-US" sz="2000" dirty="0">
              <a:latin typeface="Times New Roman" panose="02020603050405020304" pitchFamily="18" charset="0"/>
              <a:ea typeface="Times New Roman" panose="02020603050405020304" pitchFamily="18" charset="0"/>
            </a:endParaRPr>
          </a:p>
          <a:p>
            <a:pPr marL="342900" indent="-342900" algn="just" fontAlgn="ctr">
              <a:lnSpc>
                <a:spcPct val="120000"/>
              </a:lnSpc>
              <a:buFont typeface="+mj-lt"/>
              <a:buAutoNum type="arabicPeriod"/>
            </a:pPr>
            <a:r>
              <a:rPr lang="he-IL" dirty="0">
                <a:solidFill>
                  <a:srgbClr val="000000"/>
                </a:solidFill>
                <a:latin typeface="Calibri" panose="020F0502020204030204" pitchFamily="34" charset="0"/>
                <a:ea typeface="Calibri" panose="020F0502020204030204" pitchFamily="34" charset="0"/>
                <a:cs typeface="Arial" panose="020B0604020202020204" pitchFamily="34" charset="0"/>
              </a:rPr>
              <a:t>נסו להשתעל את האובייקט החוצה</a:t>
            </a: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just" fontAlgn="ctr">
              <a:lnSpc>
                <a:spcPct val="120000"/>
              </a:lnSpc>
              <a:buFont typeface="+mj-lt"/>
              <a:buAutoNum type="arabicPeriod"/>
            </a:pPr>
            <a:r>
              <a:rPr lang="he-IL" dirty="0">
                <a:solidFill>
                  <a:srgbClr val="000000"/>
                </a:solidFill>
                <a:latin typeface="Calibri" panose="020F0502020204030204" pitchFamily="34" charset="0"/>
                <a:ea typeface="Calibri" panose="020F0502020204030204" pitchFamily="34" charset="0"/>
                <a:cs typeface="Arial" panose="020B0604020202020204" pitchFamily="34" charset="0"/>
              </a:rPr>
              <a:t>בחרו רהיט קשה בגובה המותן בערך, מעליו תוכלו להתכופף (כיסא, שולחן או דלפק יעשו את העבודה)</a:t>
            </a: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just" fontAlgn="ctr">
              <a:lnSpc>
                <a:spcPct val="120000"/>
              </a:lnSpc>
              <a:buFont typeface="+mj-lt"/>
              <a:buAutoNum type="arabicPeriod"/>
            </a:pPr>
            <a:r>
              <a:rPr lang="he-IL" dirty="0">
                <a:solidFill>
                  <a:srgbClr val="000000"/>
                </a:solidFill>
                <a:latin typeface="Calibri" panose="020F0502020204030204" pitchFamily="34" charset="0"/>
                <a:ea typeface="Calibri" panose="020F0502020204030204" pitchFamily="34" charset="0"/>
                <a:cs typeface="Arial" panose="020B0604020202020204" pitchFamily="34" charset="0"/>
              </a:rPr>
              <a:t>הניחו את יד ימין בצורת אגרוף על שריר הבטן, מעל הטבור, הניחו את יד שמעל מעליה.</a:t>
            </a: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just" fontAlgn="ctr">
              <a:lnSpc>
                <a:spcPct val="120000"/>
              </a:lnSpc>
              <a:spcAft>
                <a:spcPts val="1000"/>
              </a:spcAft>
              <a:buFont typeface="+mj-lt"/>
              <a:buAutoNum type="arabicPeriod"/>
            </a:pPr>
            <a:r>
              <a:rPr lang="he-IL" dirty="0">
                <a:solidFill>
                  <a:srgbClr val="000000"/>
                </a:solidFill>
                <a:latin typeface="Calibri" panose="020F0502020204030204" pitchFamily="34" charset="0"/>
                <a:ea typeface="Calibri" panose="020F0502020204030204" pitchFamily="34" charset="0"/>
                <a:cs typeface="Arial" panose="020B0604020202020204" pitchFamily="34" charset="0"/>
              </a:rPr>
              <a:t>התכופפו בעוצמה על הרהיט שבחרתם, כשהיד שלכם מפרידה בינו לבין הבטן.</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259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EC0E1AA4-3D1C-4073-B86C-9415567B5E37}"/>
              </a:ext>
            </a:extLst>
          </p:cNvPr>
          <p:cNvSpPr>
            <a:spLocks noGrp="1"/>
          </p:cNvSpPr>
          <p:nvPr>
            <p:ph type="title"/>
          </p:nvPr>
        </p:nvSpPr>
        <p:spPr>
          <a:xfrm>
            <a:off x="2270043" y="620688"/>
            <a:ext cx="7543800" cy="1464096"/>
          </a:xfrm>
        </p:spPr>
        <p:txBody>
          <a:bodyPr>
            <a:normAutofit/>
            <a:scene3d>
              <a:camera prst="orthographicFront"/>
              <a:lightRig rig="soft" dir="t">
                <a:rot lat="0" lon="0" rev="15600000"/>
              </a:lightRig>
            </a:scene3d>
            <a:sp3d extrusionH="57150" prstMaterial="softEdge">
              <a:bevelT w="25400" h="38100"/>
            </a:sp3d>
          </a:bodyPr>
          <a:lstStyle/>
          <a:p>
            <a:pPr algn="ctr"/>
            <a:r>
              <a:rPr lang="he-IL" sz="4000" b="1" dirty="0">
                <a:ln/>
                <a:solidFill>
                  <a:schemeClr val="bg2">
                    <a:lumMod val="50000"/>
                  </a:schemeClr>
                </a:solidFill>
                <a:cs typeface="Arial" pitchFamily="34" charset="0"/>
              </a:rPr>
              <a:t>השתנקות וחנק מגוף זר</a:t>
            </a:r>
            <a:br>
              <a:rPr lang="he-IL" sz="4000" b="1" dirty="0">
                <a:ln/>
                <a:solidFill>
                  <a:schemeClr val="bg2">
                    <a:lumMod val="50000"/>
                  </a:schemeClr>
                </a:solidFill>
                <a:cs typeface="Arial" pitchFamily="34" charset="0"/>
              </a:rPr>
            </a:br>
            <a:endParaRPr lang="he-IL" b="1" dirty="0">
              <a:ln/>
              <a:solidFill>
                <a:schemeClr val="accent4"/>
              </a:solidFill>
            </a:endParaRPr>
          </a:p>
        </p:txBody>
      </p:sp>
      <p:sp>
        <p:nvSpPr>
          <p:cNvPr id="6" name="תיבת טקסט 5">
            <a:extLst>
              <a:ext uri="{FF2B5EF4-FFF2-40B4-BE49-F238E27FC236}">
                <a16:creationId xmlns:a16="http://schemas.microsoft.com/office/drawing/2014/main" id="{A9D6E31C-A6A1-4C94-8D01-BF9930520772}"/>
              </a:ext>
            </a:extLst>
          </p:cNvPr>
          <p:cNvSpPr txBox="1"/>
          <p:nvPr/>
        </p:nvSpPr>
        <p:spPr>
          <a:xfrm>
            <a:off x="2069289" y="1923102"/>
            <a:ext cx="8053423" cy="1573197"/>
          </a:xfrm>
          <a:prstGeom prst="roundRect">
            <a:avLst/>
          </a:prstGeom>
          <a:noFill/>
          <a:ln>
            <a:solidFill>
              <a:schemeClr val="accent1"/>
            </a:solidFill>
          </a:ln>
        </p:spPr>
        <p:txBody>
          <a:bodyPr wrap="square">
            <a:spAutoFit/>
          </a:bodyPr>
          <a:lstStyle/>
          <a:p>
            <a:pPr algn="just" rtl="1" fontAlgn="ctr">
              <a:lnSpc>
                <a:spcPct val="120000"/>
              </a:lnSpc>
            </a:pPr>
            <a:r>
              <a:rPr lang="he-IL" b="1" u="heavy"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במחוסר הכרה:</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1. פתיחת פה + סילוק הפרשות (גריפה)</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2. ניסיון הנשמה חזק (נכשל)</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3. שיפור הטיית ראש (לא פתר)</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מסקנה: נראה שמדובר בגוף זר.</a:t>
            </a:r>
            <a:endParaRPr lang="en-US" dirty="0">
              <a:latin typeface="Times New Roman" panose="02020603050405020304" pitchFamily="18" charset="0"/>
              <a:ea typeface="Times New Roman" panose="02020603050405020304" pitchFamily="18" charset="0"/>
            </a:endParaRPr>
          </a:p>
        </p:txBody>
      </p:sp>
      <p:sp>
        <p:nvSpPr>
          <p:cNvPr id="7" name="סוגר מסולסל שמאלי 6">
            <a:extLst>
              <a:ext uri="{FF2B5EF4-FFF2-40B4-BE49-F238E27FC236}">
                <a16:creationId xmlns:a16="http://schemas.microsoft.com/office/drawing/2014/main" id="{ADEA196D-E129-4CD6-A9FC-85F7C380F7DF}"/>
              </a:ext>
            </a:extLst>
          </p:cNvPr>
          <p:cNvSpPr/>
          <p:nvPr/>
        </p:nvSpPr>
        <p:spPr>
          <a:xfrm>
            <a:off x="4151784" y="2011926"/>
            <a:ext cx="834380" cy="1464096"/>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sp>
        <p:nvSpPr>
          <p:cNvPr id="8" name="תיבת טקסט 7">
            <a:extLst>
              <a:ext uri="{FF2B5EF4-FFF2-40B4-BE49-F238E27FC236}">
                <a16:creationId xmlns:a16="http://schemas.microsoft.com/office/drawing/2014/main" id="{15ABD4AA-10F0-4C03-AA17-F41F9C090195}"/>
              </a:ext>
            </a:extLst>
          </p:cNvPr>
          <p:cNvSpPr txBox="1"/>
          <p:nvPr/>
        </p:nvSpPr>
        <p:spPr>
          <a:xfrm>
            <a:off x="1739678" y="2420809"/>
            <a:ext cx="2627784" cy="646331"/>
          </a:xfrm>
          <a:prstGeom prst="rect">
            <a:avLst/>
          </a:prstGeom>
          <a:noFill/>
        </p:spPr>
        <p:txBody>
          <a:bodyPr wrap="square">
            <a:spAutoFit/>
          </a:bodyPr>
          <a:lstStyle/>
          <a:p>
            <a:pPr algn="r" rtl="1"/>
            <a:r>
              <a:rPr lang="he-IL" dirty="0">
                <a:latin typeface="Times New Roman" panose="02020603050405020304" pitchFamily="18" charset="0"/>
                <a:ea typeface="Times New Roman" panose="02020603050405020304" pitchFamily="18" charset="0"/>
              </a:rPr>
              <a:t>מחוסר הכרה + לא נושם</a:t>
            </a:r>
            <a:endParaRPr lang="en-US" dirty="0">
              <a:latin typeface="Times New Roman" panose="02020603050405020304" pitchFamily="18" charset="0"/>
              <a:ea typeface="Times New Roman" panose="02020603050405020304" pitchFamily="18" charset="0"/>
            </a:endParaRPr>
          </a:p>
          <a:p>
            <a:pPr algn="r" rtl="1"/>
            <a:r>
              <a:rPr lang="he-IL" dirty="0">
                <a:latin typeface="Times New Roman" panose="02020603050405020304" pitchFamily="18" charset="0"/>
                <a:ea typeface="Times New Roman" panose="02020603050405020304" pitchFamily="18" charset="0"/>
              </a:rPr>
              <a:t>החייאה לפי </a:t>
            </a:r>
            <a:r>
              <a:rPr lang="en-US" dirty="0">
                <a:latin typeface="Times New Roman" panose="02020603050405020304" pitchFamily="18" charset="0"/>
                <a:ea typeface="Times New Roman" panose="02020603050405020304" pitchFamily="18" charset="0"/>
              </a:rPr>
              <a:t>CAB </a:t>
            </a:r>
          </a:p>
        </p:txBody>
      </p:sp>
      <p:sp>
        <p:nvSpPr>
          <p:cNvPr id="10" name="תיבת טקסט 9">
            <a:extLst>
              <a:ext uri="{FF2B5EF4-FFF2-40B4-BE49-F238E27FC236}">
                <a16:creationId xmlns:a16="http://schemas.microsoft.com/office/drawing/2014/main" id="{E4D8634C-6722-479C-9A10-EDDFB04A3E6F}"/>
              </a:ext>
            </a:extLst>
          </p:cNvPr>
          <p:cNvSpPr txBox="1"/>
          <p:nvPr/>
        </p:nvSpPr>
        <p:spPr>
          <a:xfrm>
            <a:off x="2222629" y="4437112"/>
            <a:ext cx="7638628" cy="1205436"/>
          </a:xfrm>
          <a:prstGeom prst="roundRect">
            <a:avLst/>
          </a:prstGeom>
          <a:noFill/>
          <a:ln>
            <a:solidFill>
              <a:schemeClr val="accent1"/>
            </a:solidFill>
          </a:ln>
        </p:spPr>
        <p:txBody>
          <a:bodyPr wrap="square">
            <a:spAutoFit/>
          </a:bodyPr>
          <a:lstStyle/>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יש לבצע החייאה רגילה, לפני כל הנשמה יש לבצע סריקה מהירה של חלל הפה לאיתור הגוף הזר. ההנשמות בשילוב העיסויים מסייעות להוצאת הגוף הזר או להכנסת הגוף הזר לאחת מהריאות, ובכך מתאפשר מעבר אוויר לריאה השנייה.</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430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EC0E1AA4-3D1C-4073-B86C-9415567B5E37}"/>
              </a:ext>
            </a:extLst>
          </p:cNvPr>
          <p:cNvSpPr>
            <a:spLocks noGrp="1"/>
          </p:cNvSpPr>
          <p:nvPr>
            <p:ph type="title"/>
          </p:nvPr>
        </p:nvSpPr>
        <p:spPr>
          <a:xfrm>
            <a:off x="2324099" y="208332"/>
            <a:ext cx="7543800" cy="1464096"/>
          </a:xfrm>
        </p:spPr>
        <p:txBody>
          <a:bodyPr>
            <a:normAutofit/>
            <a:scene3d>
              <a:camera prst="orthographicFront"/>
              <a:lightRig rig="soft" dir="t">
                <a:rot lat="0" lon="0" rev="15600000"/>
              </a:lightRig>
            </a:scene3d>
            <a:sp3d extrusionH="57150" prstMaterial="softEdge">
              <a:bevelT w="25400" h="38100"/>
            </a:sp3d>
          </a:bodyPr>
          <a:lstStyle/>
          <a:p>
            <a:pPr algn="ctr"/>
            <a:r>
              <a:rPr lang="he-IL" sz="4000" b="1" dirty="0">
                <a:ln/>
                <a:solidFill>
                  <a:schemeClr val="bg2">
                    <a:lumMod val="50000"/>
                  </a:schemeClr>
                </a:solidFill>
                <a:cs typeface="Arial" pitchFamily="34" charset="0"/>
              </a:rPr>
              <a:t>השתנקות וחנק מגוף זר</a:t>
            </a:r>
            <a:br>
              <a:rPr lang="he-IL" sz="4000" b="1" dirty="0">
                <a:ln/>
                <a:solidFill>
                  <a:schemeClr val="bg2">
                    <a:lumMod val="50000"/>
                  </a:schemeClr>
                </a:solidFill>
                <a:cs typeface="Arial" pitchFamily="34" charset="0"/>
              </a:rPr>
            </a:br>
            <a:endParaRPr lang="he-IL" b="1" dirty="0">
              <a:ln/>
              <a:solidFill>
                <a:schemeClr val="accent4"/>
              </a:solidFill>
            </a:endParaRPr>
          </a:p>
        </p:txBody>
      </p:sp>
      <p:sp>
        <p:nvSpPr>
          <p:cNvPr id="6" name="תיבת טקסט 5">
            <a:extLst>
              <a:ext uri="{FF2B5EF4-FFF2-40B4-BE49-F238E27FC236}">
                <a16:creationId xmlns:a16="http://schemas.microsoft.com/office/drawing/2014/main" id="{7C507CB4-4082-415C-BC53-B421E22E75C5}"/>
              </a:ext>
            </a:extLst>
          </p:cNvPr>
          <p:cNvSpPr txBox="1"/>
          <p:nvPr/>
        </p:nvSpPr>
        <p:spPr>
          <a:xfrm>
            <a:off x="4962127" y="1047493"/>
            <a:ext cx="2267744" cy="424732"/>
          </a:xfrm>
          <a:prstGeom prst="rect">
            <a:avLst/>
          </a:prstGeom>
          <a:noFill/>
        </p:spPr>
        <p:txBody>
          <a:bodyPr wrap="square">
            <a:spAutoFit/>
          </a:bodyPr>
          <a:lstStyle/>
          <a:p>
            <a:pPr algn="just" rtl="1" fontAlgn="ctr">
              <a:lnSpc>
                <a:spcPct val="120000"/>
              </a:lnSpc>
            </a:pPr>
            <a:r>
              <a:rPr lang="he-IL" b="1" u="heavy"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סילוק גוף זר - תינוק</a:t>
            </a:r>
            <a:endParaRPr lang="en-US" dirty="0">
              <a:latin typeface="Times New Roman" panose="02020603050405020304" pitchFamily="18" charset="0"/>
              <a:ea typeface="Times New Roman" panose="02020603050405020304" pitchFamily="18" charset="0"/>
            </a:endParaRPr>
          </a:p>
        </p:txBody>
      </p:sp>
      <p:sp>
        <p:nvSpPr>
          <p:cNvPr id="12" name="תיבת טקסט 11">
            <a:extLst>
              <a:ext uri="{FF2B5EF4-FFF2-40B4-BE49-F238E27FC236}">
                <a16:creationId xmlns:a16="http://schemas.microsoft.com/office/drawing/2014/main" id="{6E5ED1BB-84DE-4C94-B09F-AC72D0EED778}"/>
              </a:ext>
            </a:extLst>
          </p:cNvPr>
          <p:cNvSpPr txBox="1"/>
          <p:nvPr/>
        </p:nvSpPr>
        <p:spPr>
          <a:xfrm>
            <a:off x="2189819" y="3789040"/>
            <a:ext cx="7812360" cy="837676"/>
          </a:xfrm>
          <a:prstGeom prst="roundRect">
            <a:avLst/>
          </a:prstGeom>
          <a:noFill/>
          <a:ln>
            <a:solidFill>
              <a:schemeClr val="accent1"/>
            </a:solidFill>
          </a:ln>
        </p:spPr>
        <p:txBody>
          <a:bodyPr wrap="square">
            <a:spAutoFit/>
          </a:bodyPr>
          <a:lstStyle/>
          <a:p>
            <a:pPr algn="r" rtl="1" fontAlgn="ctr">
              <a:lnSpc>
                <a:spcPct val="120000"/>
              </a:lnSpc>
            </a:pP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השתנקות קלה: </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אין לבצע התערבות חיצונית, יש להושיב את התינוק (במקרה שהוא שוכב) ולעודד שיעול. אם חלה החמרה במצבו, יש לטפל בו כבהשתנקות משמעותית.</a:t>
            </a:r>
            <a:endParaRPr lang="en-US" dirty="0">
              <a:latin typeface="Times New Roman" panose="02020603050405020304" pitchFamily="18" charset="0"/>
              <a:ea typeface="Times New Roman" panose="02020603050405020304" pitchFamily="18" charset="0"/>
            </a:endParaRPr>
          </a:p>
        </p:txBody>
      </p:sp>
      <p:sp>
        <p:nvSpPr>
          <p:cNvPr id="15" name="תיבת טקסט 14">
            <a:extLst>
              <a:ext uri="{FF2B5EF4-FFF2-40B4-BE49-F238E27FC236}">
                <a16:creationId xmlns:a16="http://schemas.microsoft.com/office/drawing/2014/main" id="{5B144A16-9FBE-4CC1-837D-3E46C9A53EE7}"/>
              </a:ext>
            </a:extLst>
          </p:cNvPr>
          <p:cNvSpPr txBox="1"/>
          <p:nvPr/>
        </p:nvSpPr>
        <p:spPr>
          <a:xfrm>
            <a:off x="2540731" y="1827941"/>
            <a:ext cx="7110536" cy="1634490"/>
          </a:xfrm>
          <a:prstGeom prst="roundRect">
            <a:avLst/>
          </a:prstGeom>
          <a:noFill/>
          <a:ln>
            <a:solidFill>
              <a:schemeClr val="accent1"/>
            </a:solidFill>
          </a:ln>
        </p:spPr>
        <p:txBody>
          <a:bodyPr wrap="square">
            <a:spAutoFit/>
          </a:bodyPr>
          <a:lstStyle/>
          <a:p>
            <a:pPr algn="r" rtl="1"/>
            <a:r>
              <a:rPr lang="he-IL" b="1" dirty="0">
                <a:latin typeface="Times New Roman" panose="02020603050405020304" pitchFamily="18" charset="0"/>
                <a:ea typeface="Times New Roman" panose="02020603050405020304" pitchFamily="18" charset="0"/>
                <a:cs typeface="Arial" panose="020B0604020202020204" pitchFamily="34" charset="0"/>
              </a:rPr>
              <a:t>מה אסור לעשות:</a:t>
            </a:r>
            <a:endParaRPr lang="en-US"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tabLst>
                <a:tab pos="18034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אין לנסות להוציא גוף זר שאינו נראה לעין, כיוון שפעולה זו עלולה לדחוק את הגוף הזר עמוק יותר אל תוך הקנה ולהחמיר את הפגיעה.</a:t>
            </a:r>
            <a:endParaRPr lang="en-US"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tabLst>
                <a:tab pos="18034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אין לדחוף אצבעות לתוך פיו של החולה-  הדבר עלול לגרום לשריטות בחלל הפה ולדימומים.</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17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E5E23522-91D3-4EB5-B07A-5E2EB892F946}"/>
              </a:ext>
            </a:extLst>
          </p:cNvPr>
          <p:cNvSpPr txBox="1"/>
          <p:nvPr/>
        </p:nvSpPr>
        <p:spPr>
          <a:xfrm>
            <a:off x="2469596" y="1701793"/>
            <a:ext cx="8919356" cy="4392692"/>
          </a:xfrm>
          <a:prstGeom prst="round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fontAlgn="ctr">
              <a:lnSpc>
                <a:spcPct val="120000"/>
              </a:lnSpc>
            </a:pPr>
            <a:r>
              <a:rPr lang="he-IL"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השתנקות משמעותית:</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b="1" u="sng"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בהכרה:</a:t>
            </a:r>
          </a:p>
          <a:p>
            <a:pPr algn="just"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1. מבט לחלל הפה+ ניסיון גריפה עדין. (אסור לנסות להוציא גוף זר שאינו נראה) </a:t>
            </a:r>
            <a:endParaRPr lang="en-US" dirty="0">
              <a:latin typeface="Times New Roman" panose="02020603050405020304" pitchFamily="18" charset="0"/>
              <a:ea typeface="Times New Roman" panose="02020603050405020304" pitchFamily="18" charset="0"/>
            </a:endParaRPr>
          </a:p>
          <a:p>
            <a:pPr algn="r"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2. הפיכת התינוק עם ראשו כלפי מטה תוך תמיכה על אמת המטפל ומתן 10-5 טפיחות בין השכמות</a:t>
            </a:r>
          </a:p>
          <a:p>
            <a:pPr algn="r"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3. בדיקת חלל הפה- במקרה שהגוף הזר נראה לעין- ניסיון גריפה עדין באמצעות הזרת</a:t>
            </a:r>
            <a:endParaRPr lang="he-IL" dirty="0">
              <a:solidFill>
                <a:srgbClr val="000000"/>
              </a:solidFill>
              <a:latin typeface="Times New Roman" panose="02020603050405020304" pitchFamily="18" charset="0"/>
              <a:ea typeface="Times New Roman" panose="02020603050405020304" pitchFamily="18" charset="0"/>
            </a:endParaRPr>
          </a:p>
          <a:p>
            <a:pPr algn="r" rtl="1" fontAlgn="ctr">
              <a:lnSpc>
                <a:spcPct val="120000"/>
              </a:lnSpc>
            </a:pP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4</a:t>
            </a:r>
            <a:r>
              <a:rPr lang="he-IL" dirty="0">
                <a:latin typeface="Times New Roman" panose="02020603050405020304" pitchFamily="18" charset="0"/>
                <a:ea typeface="Times New Roman" panose="02020603050405020304" pitchFamily="18" charset="0"/>
                <a:cs typeface="Arial" panose="020B0604020202020204" pitchFamily="34" charset="0"/>
              </a:rPr>
              <a:t>. במקרה שהגוף הזר עדיין לא יצא- ביצוע 5 לחיצות חזה (באותו מיקום כמו במהלך החייאה)</a:t>
            </a:r>
            <a:endParaRPr lang="en-US" dirty="0">
              <a:latin typeface="Times New Roman" panose="02020603050405020304" pitchFamily="18" charset="0"/>
              <a:ea typeface="Times New Roman" panose="02020603050405020304" pitchFamily="18" charset="0"/>
            </a:endParaRPr>
          </a:p>
          <a:p>
            <a:pPr algn="r" rtl="1"/>
            <a:r>
              <a:rPr lang="he-IL" dirty="0">
                <a:latin typeface="Times New Roman" panose="02020603050405020304" pitchFamily="18" charset="0"/>
                <a:ea typeface="Times New Roman" panose="02020603050405020304" pitchFamily="18" charset="0"/>
                <a:cs typeface="Arial" panose="020B0604020202020204" pitchFamily="34" charset="0"/>
              </a:rPr>
              <a:t>          </a:t>
            </a:r>
            <a:r>
              <a:rPr lang="he-IL" b="1" dirty="0">
                <a:latin typeface="Times New Roman" panose="02020603050405020304" pitchFamily="18" charset="0"/>
                <a:ea typeface="Times New Roman" panose="02020603050405020304" pitchFamily="18" charset="0"/>
                <a:cs typeface="Arial" panose="020B0604020202020204" pitchFamily="34" charset="0"/>
              </a:rPr>
              <a:t>יש לחזור על שלבים אלו עד ליציאת הגוף הזר או עד שהתינוק מאבד הכרה</a:t>
            </a:r>
            <a:endParaRPr lang="en-US" dirty="0">
              <a:latin typeface="Times New Roman" panose="02020603050405020304" pitchFamily="18" charset="0"/>
              <a:ea typeface="Times New Roman" panose="02020603050405020304" pitchFamily="18" charset="0"/>
            </a:endParaRPr>
          </a:p>
          <a:p>
            <a:pPr algn="r" rtl="1"/>
            <a:r>
              <a:rPr lang="he-IL" b="1"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Times New Roman" panose="02020603050405020304" pitchFamily="18" charset="0"/>
              <a:ea typeface="Times New Roman" panose="02020603050405020304" pitchFamily="18" charset="0"/>
            </a:endParaRPr>
          </a:p>
          <a:p>
            <a:pPr algn="just" rtl="1" fontAlgn="ctr">
              <a:lnSpc>
                <a:spcPct val="120000"/>
              </a:lnSpc>
            </a:pPr>
            <a:r>
              <a:rPr lang="he-IL" b="1" u="sng" dirty="0">
                <a:latin typeface="Times New Roman" panose="02020603050405020304" pitchFamily="18" charset="0"/>
                <a:ea typeface="Times New Roman" panose="02020603050405020304" pitchFamily="18" charset="0"/>
                <a:cs typeface="Arial" panose="020B0604020202020204" pitchFamily="34" charset="0"/>
              </a:rPr>
              <a:t>מחוסר הכרה: </a:t>
            </a:r>
            <a:r>
              <a:rPr lang="he-IL"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יש לבצע החייאה רגילה - לפני כל הנשמה יש לבצע סריקה מהירה של חלל הפה לאיתור הגוף הזר. ההנשמות בשילוב העיסויים מסייעות להוצאת הגוף הזר החוצה או לחילופין להכנסת הגוף הזר לאחת מהריאות, ובכך לאפשר מעבר אוויר לריאה השנייה.</a:t>
            </a:r>
            <a:endParaRPr lang="en-US" dirty="0">
              <a:latin typeface="Times New Roman" panose="02020603050405020304" pitchFamily="18" charset="0"/>
              <a:ea typeface="Times New Roman" panose="02020603050405020304" pitchFamily="18" charset="0"/>
            </a:endParaRPr>
          </a:p>
        </p:txBody>
      </p:sp>
      <p:sp>
        <p:nvSpPr>
          <p:cNvPr id="5" name="AutoShape 11">
            <a:extLst>
              <a:ext uri="{FF2B5EF4-FFF2-40B4-BE49-F238E27FC236}">
                <a16:creationId xmlns:a16="http://schemas.microsoft.com/office/drawing/2014/main" id="{0B4053B1-C062-472E-990C-988C34DADD10}"/>
              </a:ext>
            </a:extLst>
          </p:cNvPr>
          <p:cNvSpPr>
            <a:spLocks noChangeArrowheads="1"/>
          </p:cNvSpPr>
          <p:nvPr/>
        </p:nvSpPr>
        <p:spPr bwMode="auto">
          <a:xfrm rot="5865792" flipH="1">
            <a:off x="10599567" y="2599991"/>
            <a:ext cx="1578770" cy="1658017"/>
          </a:xfrm>
          <a:custGeom>
            <a:avLst/>
            <a:gdLst>
              <a:gd name="G0" fmla="+- 0 0 0"/>
              <a:gd name="G1" fmla="+- 11461128 0 0"/>
              <a:gd name="G2" fmla="+- 0 0 11461128"/>
              <a:gd name="G3" fmla="+- 10800 0 0"/>
              <a:gd name="G4" fmla="+- 0 0 0"/>
              <a:gd name="T0" fmla="*/ 360 256 1"/>
              <a:gd name="T1" fmla="*/ 0 256 1"/>
              <a:gd name="G5" fmla="+- G2 T0 T1"/>
              <a:gd name="G6" fmla="?: G2 G2 G5"/>
              <a:gd name="G7" fmla="+- 0 0 G6"/>
              <a:gd name="G8" fmla="+- 5400 0 0"/>
              <a:gd name="G9" fmla="+- 0 0 11461128"/>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461128"/>
              <a:gd name="G36" fmla="sin G34 11461128"/>
              <a:gd name="G37" fmla="+/ 11461128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317 w 21600"/>
              <a:gd name="T5" fmla="*/ 10 h 21600"/>
              <a:gd name="T6" fmla="*/ 2732 w 21600"/>
              <a:gd name="T7" fmla="*/ 11522 h 21600"/>
              <a:gd name="T8" fmla="*/ 10558 w 21600"/>
              <a:gd name="T9" fmla="*/ 540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400" y="10960"/>
                  <a:pt x="5407" y="11121"/>
                  <a:pt x="5421" y="11281"/>
                </a:cubicBezTo>
                <a:lnTo>
                  <a:pt x="43" y="11763"/>
                </a:lnTo>
                <a:cubicBezTo>
                  <a:pt x="14" y="11442"/>
                  <a:pt x="0" y="11121"/>
                  <a:pt x="0" y="10800"/>
                </a:cubicBezTo>
                <a:cubicBezTo>
                  <a:pt x="0" y="4835"/>
                  <a:pt x="4835" y="0"/>
                  <a:pt x="10800" y="0"/>
                </a:cubicBezTo>
                <a:cubicBezTo>
                  <a:pt x="16764" y="0"/>
                  <a:pt x="21599" y="4835"/>
                  <a:pt x="21599" y="10799"/>
                </a:cubicBezTo>
                <a:lnTo>
                  <a:pt x="21600" y="10800"/>
                </a:lnTo>
                <a:lnTo>
                  <a:pt x="24300" y="10800"/>
                </a:lnTo>
                <a:lnTo>
                  <a:pt x="18900" y="16200"/>
                </a:lnTo>
                <a:lnTo>
                  <a:pt x="13500" y="10800"/>
                </a:lnTo>
                <a:lnTo>
                  <a:pt x="16200" y="1080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algn="r" defTabSz="457200" rtl="1" eaLnBrk="1" latinLnBrk="0" hangingPunct="1"/>
            <a:endParaRPr lang="he-IL" dirty="0"/>
          </a:p>
        </p:txBody>
      </p:sp>
      <p:pic>
        <p:nvPicPr>
          <p:cNvPr id="6" name="Picture 24" descr="הוצאת גוף זר מתינוק">
            <a:extLst>
              <a:ext uri="{FF2B5EF4-FFF2-40B4-BE49-F238E27FC236}">
                <a16:creationId xmlns:a16="http://schemas.microsoft.com/office/drawing/2014/main" id="{A3082E3A-9A8D-4492-99EC-C3E32664F72A}"/>
              </a:ext>
            </a:extLst>
          </p:cNvPr>
          <p:cNvPicPr>
            <a:picLocks noChangeAspect="1" noChangeArrowheads="1"/>
          </p:cNvPicPr>
          <p:nvPr/>
        </p:nvPicPr>
        <p:blipFill>
          <a:blip r:embed="rId2" cstate="print">
            <a:clrChange>
              <a:clrFrom>
                <a:srgbClr val="7F00FF"/>
              </a:clrFrom>
              <a:clrTo>
                <a:srgbClr val="7F00FF">
                  <a:alpha val="0"/>
                </a:srgbClr>
              </a:clrTo>
            </a:clrChange>
          </a:blip>
          <a:srcRect/>
          <a:stretch>
            <a:fillRect/>
          </a:stretch>
        </p:blipFill>
        <p:spPr bwMode="auto">
          <a:xfrm>
            <a:off x="-572995" y="208332"/>
            <a:ext cx="3042591" cy="3628402"/>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7" name="כותרת 1">
            <a:extLst>
              <a:ext uri="{FF2B5EF4-FFF2-40B4-BE49-F238E27FC236}">
                <a16:creationId xmlns:a16="http://schemas.microsoft.com/office/drawing/2014/main" id="{0E657DBB-6DB3-4959-AC26-707AA6A70C0E}"/>
              </a:ext>
            </a:extLst>
          </p:cNvPr>
          <p:cNvSpPr>
            <a:spLocks noGrp="1"/>
          </p:cNvSpPr>
          <p:nvPr>
            <p:ph type="title"/>
          </p:nvPr>
        </p:nvSpPr>
        <p:spPr>
          <a:xfrm>
            <a:off x="2324099" y="208332"/>
            <a:ext cx="7543800" cy="1464096"/>
          </a:xfrm>
        </p:spPr>
        <p:txBody>
          <a:bodyPr>
            <a:normAutofit/>
            <a:scene3d>
              <a:camera prst="orthographicFront"/>
              <a:lightRig rig="soft" dir="t">
                <a:rot lat="0" lon="0" rev="15600000"/>
              </a:lightRig>
            </a:scene3d>
            <a:sp3d extrusionH="57150" prstMaterial="softEdge">
              <a:bevelT w="25400" h="38100"/>
            </a:sp3d>
          </a:bodyPr>
          <a:lstStyle/>
          <a:p>
            <a:pPr algn="ctr"/>
            <a:r>
              <a:rPr lang="he-IL" sz="4000" b="1" dirty="0">
                <a:ln/>
                <a:solidFill>
                  <a:schemeClr val="bg2">
                    <a:lumMod val="50000"/>
                  </a:schemeClr>
                </a:solidFill>
                <a:cs typeface="Arial" pitchFamily="34" charset="0"/>
              </a:rPr>
              <a:t>השתנקות וחנק מגוף זר</a:t>
            </a:r>
            <a:br>
              <a:rPr lang="he-IL" sz="4000" b="1" dirty="0">
                <a:ln/>
                <a:solidFill>
                  <a:schemeClr val="bg2">
                    <a:lumMod val="50000"/>
                  </a:schemeClr>
                </a:solidFill>
                <a:cs typeface="Arial" pitchFamily="34" charset="0"/>
              </a:rPr>
            </a:br>
            <a:endParaRPr lang="he-IL" b="1" dirty="0">
              <a:ln/>
              <a:solidFill>
                <a:schemeClr val="accent4"/>
              </a:solidFill>
            </a:endParaRPr>
          </a:p>
        </p:txBody>
      </p:sp>
      <p:sp>
        <p:nvSpPr>
          <p:cNvPr id="9" name="תיבת טקסט 8">
            <a:extLst>
              <a:ext uri="{FF2B5EF4-FFF2-40B4-BE49-F238E27FC236}">
                <a16:creationId xmlns:a16="http://schemas.microsoft.com/office/drawing/2014/main" id="{8C4BB23B-8DBB-4AC0-9628-2BB40875CBD7}"/>
              </a:ext>
            </a:extLst>
          </p:cNvPr>
          <p:cNvSpPr txBox="1"/>
          <p:nvPr/>
        </p:nvSpPr>
        <p:spPr>
          <a:xfrm>
            <a:off x="4962127" y="1047493"/>
            <a:ext cx="2267744" cy="424732"/>
          </a:xfrm>
          <a:prstGeom prst="rect">
            <a:avLst/>
          </a:prstGeom>
          <a:noFill/>
        </p:spPr>
        <p:txBody>
          <a:bodyPr wrap="square">
            <a:spAutoFit/>
          </a:bodyPr>
          <a:lstStyle/>
          <a:p>
            <a:pPr algn="just" rtl="1" fontAlgn="ctr">
              <a:lnSpc>
                <a:spcPct val="120000"/>
              </a:lnSpc>
            </a:pPr>
            <a:r>
              <a:rPr lang="he-IL" b="1" u="heavy"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סילוק גוף זר - תינוק</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78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TotalTime>
  <Words>828</Words>
  <Application>Microsoft Macintosh PowerPoint</Application>
  <PresentationFormat>מסך רחב</PresentationFormat>
  <Paragraphs>55</Paragraphs>
  <Slides>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Arial</vt:lpstr>
      <vt:lpstr>Calibri</vt:lpstr>
      <vt:lpstr>Calibri Light</vt:lpstr>
      <vt:lpstr>Symbol</vt:lpstr>
      <vt:lpstr>Times New Roman</vt:lpstr>
      <vt:lpstr>ערכת נושא Office</vt:lpstr>
      <vt:lpstr>מצגת של PowerPoint‏</vt:lpstr>
      <vt:lpstr>השתנקות וחנק מגוף זר </vt:lpstr>
      <vt:lpstr>השתנקות וחנק מגוף זר </vt:lpstr>
      <vt:lpstr>השתנקות וחנק מגוף זר </vt:lpstr>
      <vt:lpstr>השתנקות וחנק מגוף זר </vt:lpstr>
      <vt:lpstr>השתנקות וחנק מגוף זר </vt:lpstr>
      <vt:lpstr>השתנקות וחנק מגוף זר </vt:lpstr>
      <vt:lpstr>השתנקות וחנק מגוף זר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hadar.dorn1@gmail.com</dc:creator>
  <cp:lastModifiedBy>hadar.dorn1@gmail.com</cp:lastModifiedBy>
  <cp:revision>2</cp:revision>
  <dcterms:created xsi:type="dcterms:W3CDTF">2022-04-07T07:43:31Z</dcterms:created>
  <dcterms:modified xsi:type="dcterms:W3CDTF">2022-04-07T10:17:30Z</dcterms:modified>
</cp:coreProperties>
</file>