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1"/>
  </p:sldMasterIdLst>
  <p:notesMasterIdLst>
    <p:notesMasterId r:id="rId10"/>
  </p:notesMasterIdLst>
  <p:sldIdLst>
    <p:sldId id="257" r:id="rId2"/>
    <p:sldId id="277" r:id="rId3"/>
    <p:sldId id="278" r:id="rId4"/>
    <p:sldId id="279" r:id="rId5"/>
    <p:sldId id="280" r:id="rId6"/>
    <p:sldId id="281" r:id="rId7"/>
    <p:sldId id="282" r:id="rId8"/>
    <p:sldId id="27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צתנעמי" initials="א"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p:cViewPr varScale="1">
        <p:scale>
          <a:sx n="73" d="100"/>
          <a:sy n="73" d="100"/>
        </p:scale>
        <p:origin x="132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B84FAA-31B3-4D3A-99D2-4B3627805E18}"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37B16B23-37FB-466D-800C-65C08E78A530}">
      <dgm:prSet custT="1"/>
      <dgm:spPr/>
      <dgm:t>
        <a:bodyPr/>
        <a:lstStyle/>
        <a:p>
          <a:pPr algn="ctr" rtl="1"/>
          <a:r>
            <a:rPr lang="he-IL" sz="1800" dirty="0">
              <a:solidFill>
                <a:srgbClr val="FF6600"/>
              </a:solidFill>
            </a:rPr>
            <a:t>טיפול </a:t>
          </a:r>
        </a:p>
        <a:p>
          <a:pPr algn="ctr" rtl="1"/>
          <a:r>
            <a:rPr lang="he-IL" sz="1800" dirty="0">
              <a:solidFill>
                <a:schemeClr val="tx1"/>
              </a:solidFill>
            </a:rPr>
            <a:t>הגשת עזרה ראשונה </a:t>
          </a:r>
          <a:r>
            <a:rPr lang="he-IL" sz="1800" dirty="0"/>
            <a:t>בהתאם לידע ולמגבלות הקיימות בשטח.</a:t>
          </a:r>
          <a:endParaRPr lang="en-US" sz="1800" dirty="0"/>
        </a:p>
      </dgm:t>
    </dgm:pt>
    <dgm:pt modelId="{1BE2A5C4-C647-449F-B7ED-E009636468E0}" type="parTrans" cxnId="{F207B8C3-E001-4CDD-9C87-B7953716CF97}">
      <dgm:prSet/>
      <dgm:spPr/>
      <dgm:t>
        <a:bodyPr/>
        <a:lstStyle/>
        <a:p>
          <a:pPr algn="ctr" rtl="1"/>
          <a:endParaRPr lang="he-IL" sz="1800"/>
        </a:p>
      </dgm:t>
    </dgm:pt>
    <dgm:pt modelId="{64EB161D-E430-4883-B44B-F5F587198D6C}" type="sibTrans" cxnId="{F207B8C3-E001-4CDD-9C87-B7953716CF97}">
      <dgm:prSet/>
      <dgm:spPr/>
      <dgm:t>
        <a:bodyPr/>
        <a:lstStyle/>
        <a:p>
          <a:pPr algn="ctr" rtl="1"/>
          <a:endParaRPr lang="he-IL" sz="1800"/>
        </a:p>
      </dgm:t>
    </dgm:pt>
    <dgm:pt modelId="{45CDB311-7944-467B-84EF-5021D02DD45D}" type="pres">
      <dgm:prSet presAssocID="{7AB84FAA-31B3-4D3A-99D2-4B3627805E18}" presName="linear" presStyleCnt="0">
        <dgm:presLayoutVars>
          <dgm:animLvl val="lvl"/>
          <dgm:resizeHandles val="exact"/>
        </dgm:presLayoutVars>
      </dgm:prSet>
      <dgm:spPr/>
    </dgm:pt>
    <dgm:pt modelId="{DA5515A8-55AE-45E4-8171-609596E735FA}" type="pres">
      <dgm:prSet presAssocID="{37B16B23-37FB-466D-800C-65C08E78A530}" presName="parentText" presStyleLbl="node1" presStyleIdx="0" presStyleCnt="1">
        <dgm:presLayoutVars>
          <dgm:chMax val="0"/>
          <dgm:bulletEnabled val="1"/>
        </dgm:presLayoutVars>
      </dgm:prSet>
      <dgm:spPr/>
    </dgm:pt>
  </dgm:ptLst>
  <dgm:cxnLst>
    <dgm:cxn modelId="{D4350C4F-7FAC-4C22-A7DA-194CCDE6A3A4}" type="presOf" srcId="{37B16B23-37FB-466D-800C-65C08E78A530}" destId="{DA5515A8-55AE-45E4-8171-609596E735FA}" srcOrd="0" destOrd="0" presId="urn:microsoft.com/office/officeart/2005/8/layout/vList2"/>
    <dgm:cxn modelId="{32564F78-31CD-46F7-96B4-917A55F04FB6}" type="presOf" srcId="{7AB84FAA-31B3-4D3A-99D2-4B3627805E18}" destId="{45CDB311-7944-467B-84EF-5021D02DD45D}" srcOrd="0" destOrd="0" presId="urn:microsoft.com/office/officeart/2005/8/layout/vList2"/>
    <dgm:cxn modelId="{F207B8C3-E001-4CDD-9C87-B7953716CF97}" srcId="{7AB84FAA-31B3-4D3A-99D2-4B3627805E18}" destId="{37B16B23-37FB-466D-800C-65C08E78A530}" srcOrd="0" destOrd="0" parTransId="{1BE2A5C4-C647-449F-B7ED-E009636468E0}" sibTransId="{64EB161D-E430-4883-B44B-F5F587198D6C}"/>
    <dgm:cxn modelId="{C7D09EC3-1FC2-40D5-A353-2D851193C3D3}" type="presParOf" srcId="{45CDB311-7944-467B-84EF-5021D02DD45D}" destId="{DA5515A8-55AE-45E4-8171-609596E735F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07B642-D98C-4C70-BB79-631D62E31715}" type="doc">
      <dgm:prSet loTypeId="urn:microsoft.com/office/officeart/2005/8/layout/vList2" loCatId="list" qsTypeId="urn:microsoft.com/office/officeart/2005/8/quickstyle/simple5" qsCatId="simple" csTypeId="urn:microsoft.com/office/officeart/2005/8/colors/accent0_1" csCatId="mainScheme"/>
      <dgm:spPr/>
      <dgm:t>
        <a:bodyPr/>
        <a:lstStyle/>
        <a:p>
          <a:pPr rtl="1"/>
          <a:endParaRPr lang="he-IL"/>
        </a:p>
      </dgm:t>
    </dgm:pt>
    <dgm:pt modelId="{A41133D1-7AEF-4F4C-95C2-80A0D17C37FD}">
      <dgm:prSet custT="1"/>
      <dgm:spPr/>
      <dgm:t>
        <a:bodyPr/>
        <a:lstStyle/>
        <a:p>
          <a:pPr algn="ctr" rtl="1"/>
          <a:r>
            <a:rPr lang="he-IL" sz="1800" dirty="0"/>
            <a:t>מקצועיות!</a:t>
          </a:r>
        </a:p>
      </dgm:t>
    </dgm:pt>
    <dgm:pt modelId="{F91DEE66-694C-4EF6-8846-7FF731D761BC}" type="parTrans" cxnId="{56523324-EB5B-4821-B2CE-170F351B6D5C}">
      <dgm:prSet/>
      <dgm:spPr/>
      <dgm:t>
        <a:bodyPr/>
        <a:lstStyle/>
        <a:p>
          <a:pPr rtl="1"/>
          <a:endParaRPr lang="he-IL" sz="1800"/>
        </a:p>
      </dgm:t>
    </dgm:pt>
    <dgm:pt modelId="{4C172830-97C8-4352-A4DE-8F67CF024A4F}" type="sibTrans" cxnId="{56523324-EB5B-4821-B2CE-170F351B6D5C}">
      <dgm:prSet/>
      <dgm:spPr/>
      <dgm:t>
        <a:bodyPr/>
        <a:lstStyle/>
        <a:p>
          <a:pPr rtl="1"/>
          <a:endParaRPr lang="he-IL" sz="1800"/>
        </a:p>
      </dgm:t>
    </dgm:pt>
    <dgm:pt modelId="{5E6D22A5-93C5-45F8-A121-08AEC936A7AC}" type="pres">
      <dgm:prSet presAssocID="{F807B642-D98C-4C70-BB79-631D62E31715}" presName="linear" presStyleCnt="0">
        <dgm:presLayoutVars>
          <dgm:animLvl val="lvl"/>
          <dgm:resizeHandles val="exact"/>
        </dgm:presLayoutVars>
      </dgm:prSet>
      <dgm:spPr/>
    </dgm:pt>
    <dgm:pt modelId="{6DA62C9A-A485-4092-AADF-D921012EAA35}" type="pres">
      <dgm:prSet presAssocID="{A41133D1-7AEF-4F4C-95C2-80A0D17C37FD}" presName="parentText" presStyleLbl="node1" presStyleIdx="0" presStyleCnt="1">
        <dgm:presLayoutVars>
          <dgm:chMax val="0"/>
          <dgm:bulletEnabled val="1"/>
        </dgm:presLayoutVars>
      </dgm:prSet>
      <dgm:spPr/>
    </dgm:pt>
  </dgm:ptLst>
  <dgm:cxnLst>
    <dgm:cxn modelId="{56523324-EB5B-4821-B2CE-170F351B6D5C}" srcId="{F807B642-D98C-4C70-BB79-631D62E31715}" destId="{A41133D1-7AEF-4F4C-95C2-80A0D17C37FD}" srcOrd="0" destOrd="0" parTransId="{F91DEE66-694C-4EF6-8846-7FF731D761BC}" sibTransId="{4C172830-97C8-4352-A4DE-8F67CF024A4F}"/>
    <dgm:cxn modelId="{05B9F974-D829-4EA5-925C-DA349A9F76E0}" type="presOf" srcId="{F807B642-D98C-4C70-BB79-631D62E31715}" destId="{5E6D22A5-93C5-45F8-A121-08AEC936A7AC}" srcOrd="0" destOrd="0" presId="urn:microsoft.com/office/officeart/2005/8/layout/vList2"/>
    <dgm:cxn modelId="{2A2C16DB-E297-45CC-95A3-F5B814FEEA31}" type="presOf" srcId="{A41133D1-7AEF-4F4C-95C2-80A0D17C37FD}" destId="{6DA62C9A-A485-4092-AADF-D921012EAA35}" srcOrd="0" destOrd="0" presId="urn:microsoft.com/office/officeart/2005/8/layout/vList2"/>
    <dgm:cxn modelId="{C2314244-A5DA-4375-9F0C-F27497DB4757}" type="presParOf" srcId="{5E6D22A5-93C5-45F8-A121-08AEC936A7AC}" destId="{6DA62C9A-A485-4092-AADF-D921012EAA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EDE2AF-AC08-4280-9B3B-4C54B1B98318}"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67BD81A6-D5DA-4E45-895C-92EEF5406C66}">
      <dgm:prSet custT="1"/>
      <dgm:spPr/>
      <dgm:t>
        <a:bodyPr/>
        <a:lstStyle/>
        <a:p>
          <a:pPr algn="ctr" rtl="1"/>
          <a:r>
            <a:rPr lang="he-IL" sz="1800" dirty="0"/>
            <a:t>המטופל, הזקוק לעזרה, נמצא במצב לא נוח, ולכן יש להעניק טיפול מקצועי ע"י גישה שקטה, אדיבה, מרגיעה, מתוך בטחון עצמי והסבר על שלבי הטיפול. </a:t>
          </a:r>
          <a:br>
            <a:rPr lang="en-US" sz="1800" dirty="0"/>
          </a:br>
          <a:r>
            <a:rPr lang="he-IL" sz="1800" dirty="0"/>
            <a:t>טיפול הניתן באופן זה מעיד על מקצועיות!</a:t>
          </a:r>
        </a:p>
      </dgm:t>
    </dgm:pt>
    <dgm:pt modelId="{44309FB2-C146-4173-B75C-00E9638D0C87}" type="parTrans" cxnId="{1F726D75-8D1B-4C57-A913-ECB381F0A1C7}">
      <dgm:prSet/>
      <dgm:spPr/>
      <dgm:t>
        <a:bodyPr/>
        <a:lstStyle/>
        <a:p>
          <a:pPr rtl="1"/>
          <a:endParaRPr lang="he-IL" sz="2000"/>
        </a:p>
      </dgm:t>
    </dgm:pt>
    <dgm:pt modelId="{EC3F122D-3994-4AD7-AD8E-0DA8090BB1B6}" type="sibTrans" cxnId="{1F726D75-8D1B-4C57-A913-ECB381F0A1C7}">
      <dgm:prSet/>
      <dgm:spPr/>
      <dgm:t>
        <a:bodyPr/>
        <a:lstStyle/>
        <a:p>
          <a:pPr rtl="1"/>
          <a:endParaRPr lang="he-IL" sz="2000"/>
        </a:p>
      </dgm:t>
    </dgm:pt>
    <dgm:pt modelId="{90A105EF-F83E-40A5-A44B-7F4B1EA13C64}" type="pres">
      <dgm:prSet presAssocID="{20EDE2AF-AC08-4280-9B3B-4C54B1B98318}" presName="linear" presStyleCnt="0">
        <dgm:presLayoutVars>
          <dgm:animLvl val="lvl"/>
          <dgm:resizeHandles val="exact"/>
        </dgm:presLayoutVars>
      </dgm:prSet>
      <dgm:spPr/>
    </dgm:pt>
    <dgm:pt modelId="{126B9B10-6109-4FB1-B8D7-0058FF67E60D}" type="pres">
      <dgm:prSet presAssocID="{67BD81A6-D5DA-4E45-895C-92EEF5406C66}" presName="parentText" presStyleLbl="node1" presStyleIdx="0" presStyleCnt="1">
        <dgm:presLayoutVars>
          <dgm:chMax val="0"/>
          <dgm:bulletEnabled val="1"/>
        </dgm:presLayoutVars>
      </dgm:prSet>
      <dgm:spPr/>
    </dgm:pt>
  </dgm:ptLst>
  <dgm:cxnLst>
    <dgm:cxn modelId="{1F726D75-8D1B-4C57-A913-ECB381F0A1C7}" srcId="{20EDE2AF-AC08-4280-9B3B-4C54B1B98318}" destId="{67BD81A6-D5DA-4E45-895C-92EEF5406C66}" srcOrd="0" destOrd="0" parTransId="{44309FB2-C146-4173-B75C-00E9638D0C87}" sibTransId="{EC3F122D-3994-4AD7-AD8E-0DA8090BB1B6}"/>
    <dgm:cxn modelId="{69BC2DAA-06F9-4081-9CBE-CCBEA870BE83}" type="presOf" srcId="{20EDE2AF-AC08-4280-9B3B-4C54B1B98318}" destId="{90A105EF-F83E-40A5-A44B-7F4B1EA13C64}" srcOrd="0" destOrd="0" presId="urn:microsoft.com/office/officeart/2005/8/layout/vList2"/>
    <dgm:cxn modelId="{1B3D35BF-7F02-43FC-A988-9FDBCB578951}" type="presOf" srcId="{67BD81A6-D5DA-4E45-895C-92EEF5406C66}" destId="{126B9B10-6109-4FB1-B8D7-0058FF67E60D}" srcOrd="0" destOrd="0" presId="urn:microsoft.com/office/officeart/2005/8/layout/vList2"/>
    <dgm:cxn modelId="{373E0D1F-B884-48DA-8C1C-455264368F50}" type="presParOf" srcId="{90A105EF-F83E-40A5-A44B-7F4B1EA13C64}" destId="{126B9B10-6109-4FB1-B8D7-0058FF67E60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68BEF5-0445-4257-84CC-6D0FAD04C881}"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75F3E807-5CAD-48EA-8BCA-42474750ECE5}">
      <dgm:prSet custT="1"/>
      <dgm:spPr/>
      <dgm:t>
        <a:bodyPr/>
        <a:lstStyle/>
        <a:p>
          <a:pPr algn="ctr" rtl="1"/>
          <a:r>
            <a:rPr lang="he-IL" sz="1800" dirty="0"/>
            <a:t>הטיפול באדם תוך שמירה על כללים אלו, ישפיע באופן ניכר על הטיפול. הן ביכולות המקצועיות ולעיתים, על עצם הסכמתו של המטופל לקבל את הטיפול. ובודאי ישפר את מצב רוחו ויקל על סבלו.</a:t>
          </a:r>
          <a:endParaRPr lang="en-US" sz="1800" dirty="0"/>
        </a:p>
      </dgm:t>
    </dgm:pt>
    <dgm:pt modelId="{AE41F59D-49F2-4208-BADD-53F4402B47F3}" type="parTrans" cxnId="{5D92A20C-34EF-4EBF-8CA9-DF5510D0A8DE}">
      <dgm:prSet/>
      <dgm:spPr/>
      <dgm:t>
        <a:bodyPr/>
        <a:lstStyle/>
        <a:p>
          <a:pPr rtl="1"/>
          <a:endParaRPr lang="he-IL"/>
        </a:p>
      </dgm:t>
    </dgm:pt>
    <dgm:pt modelId="{FC92F50F-5AC2-41A6-8A62-7D16E80CBE92}" type="sibTrans" cxnId="{5D92A20C-34EF-4EBF-8CA9-DF5510D0A8DE}">
      <dgm:prSet/>
      <dgm:spPr/>
      <dgm:t>
        <a:bodyPr/>
        <a:lstStyle/>
        <a:p>
          <a:pPr rtl="1"/>
          <a:endParaRPr lang="he-IL"/>
        </a:p>
      </dgm:t>
    </dgm:pt>
    <dgm:pt modelId="{F105D068-FC68-4F95-AC24-D20FFDC65849}" type="pres">
      <dgm:prSet presAssocID="{2468BEF5-0445-4257-84CC-6D0FAD04C881}" presName="linear" presStyleCnt="0">
        <dgm:presLayoutVars>
          <dgm:animLvl val="lvl"/>
          <dgm:resizeHandles val="exact"/>
        </dgm:presLayoutVars>
      </dgm:prSet>
      <dgm:spPr/>
    </dgm:pt>
    <dgm:pt modelId="{71607C8D-D9F9-440F-805F-5123A393C751}" type="pres">
      <dgm:prSet presAssocID="{75F3E807-5CAD-48EA-8BCA-42474750ECE5}" presName="parentText" presStyleLbl="node1" presStyleIdx="0" presStyleCnt="1">
        <dgm:presLayoutVars>
          <dgm:chMax val="0"/>
          <dgm:bulletEnabled val="1"/>
        </dgm:presLayoutVars>
      </dgm:prSet>
      <dgm:spPr/>
    </dgm:pt>
  </dgm:ptLst>
  <dgm:cxnLst>
    <dgm:cxn modelId="{5D92A20C-34EF-4EBF-8CA9-DF5510D0A8DE}" srcId="{2468BEF5-0445-4257-84CC-6D0FAD04C881}" destId="{75F3E807-5CAD-48EA-8BCA-42474750ECE5}" srcOrd="0" destOrd="0" parTransId="{AE41F59D-49F2-4208-BADD-53F4402B47F3}" sibTransId="{FC92F50F-5AC2-41A6-8A62-7D16E80CBE92}"/>
    <dgm:cxn modelId="{8F9C6F62-6BB9-43F8-8F11-2B772143CC8E}" type="presOf" srcId="{75F3E807-5CAD-48EA-8BCA-42474750ECE5}" destId="{71607C8D-D9F9-440F-805F-5123A393C751}" srcOrd="0" destOrd="0" presId="urn:microsoft.com/office/officeart/2005/8/layout/vList2"/>
    <dgm:cxn modelId="{6B09096C-9581-49EE-ABA0-30D044934B96}" type="presOf" srcId="{2468BEF5-0445-4257-84CC-6D0FAD04C881}" destId="{F105D068-FC68-4F95-AC24-D20FFDC65849}" srcOrd="0" destOrd="0" presId="urn:microsoft.com/office/officeart/2005/8/layout/vList2"/>
    <dgm:cxn modelId="{884BF368-BAC3-4DB3-ABC0-AD7448504AB9}" type="presParOf" srcId="{F105D068-FC68-4F95-AC24-D20FFDC65849}" destId="{71607C8D-D9F9-440F-805F-5123A393C75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5515A8-55AE-45E4-8171-609596E735FA}">
      <dsp:nvSpPr>
        <dsp:cNvPr id="0" name=""/>
        <dsp:cNvSpPr/>
      </dsp:nvSpPr>
      <dsp:spPr>
        <a:xfrm>
          <a:off x="0" y="350833"/>
          <a:ext cx="3096319" cy="12168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solidFill>
                <a:srgbClr val="FF6600"/>
              </a:solidFill>
            </a:rPr>
            <a:t>טיפול </a:t>
          </a:r>
        </a:p>
        <a:p>
          <a:pPr marL="0" lvl="0" indent="0" algn="ctr" defTabSz="800100" rtl="1">
            <a:lnSpc>
              <a:spcPct val="90000"/>
            </a:lnSpc>
            <a:spcBef>
              <a:spcPct val="0"/>
            </a:spcBef>
            <a:spcAft>
              <a:spcPct val="35000"/>
            </a:spcAft>
            <a:buNone/>
          </a:pPr>
          <a:r>
            <a:rPr lang="he-IL" sz="1800" kern="1200" dirty="0">
              <a:solidFill>
                <a:schemeClr val="tx1"/>
              </a:solidFill>
            </a:rPr>
            <a:t>הגשת עזרה ראשונה </a:t>
          </a:r>
          <a:r>
            <a:rPr lang="he-IL" sz="1800" kern="1200" dirty="0"/>
            <a:t>בהתאם לידע ולמגבלות הקיימות בשטח.</a:t>
          </a:r>
          <a:endParaRPr lang="en-US" sz="1800" kern="1200" dirty="0"/>
        </a:p>
      </dsp:txBody>
      <dsp:txXfrm>
        <a:off x="59399" y="410232"/>
        <a:ext cx="2977521"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62C9A-A485-4092-AADF-D921012EAA35}">
      <dsp:nvSpPr>
        <dsp:cNvPr id="0" name=""/>
        <dsp:cNvSpPr/>
      </dsp:nvSpPr>
      <dsp:spPr>
        <a:xfrm>
          <a:off x="0" y="8667"/>
          <a:ext cx="1223615" cy="48672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מקצועיות!</a:t>
          </a:r>
        </a:p>
      </dsp:txBody>
      <dsp:txXfrm>
        <a:off x="23760" y="32427"/>
        <a:ext cx="1176095" cy="4392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6B9B10-6109-4FB1-B8D7-0058FF67E60D}">
      <dsp:nvSpPr>
        <dsp:cNvPr id="0" name=""/>
        <dsp:cNvSpPr/>
      </dsp:nvSpPr>
      <dsp:spPr>
        <a:xfrm>
          <a:off x="0" y="219691"/>
          <a:ext cx="8058150" cy="12168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המטופל, הזקוק לעזרה, נמצא במצב לא נוח, ולכן יש להעניק טיפול מקצועי ע"י גישה שקטה, אדיבה, מרגיעה, מתוך בטחון עצמי והסבר על שלבי הטיפול. </a:t>
          </a:r>
          <a:br>
            <a:rPr lang="en-US" sz="1800" kern="1200" dirty="0"/>
          </a:br>
          <a:r>
            <a:rPr lang="he-IL" sz="1800" kern="1200" dirty="0"/>
            <a:t>טיפול הניתן באופן זה מעיד על מקצועיות!</a:t>
          </a:r>
        </a:p>
      </dsp:txBody>
      <dsp:txXfrm>
        <a:off x="59399" y="279090"/>
        <a:ext cx="7939352" cy="1098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07C8D-D9F9-440F-805F-5123A393C751}">
      <dsp:nvSpPr>
        <dsp:cNvPr id="0" name=""/>
        <dsp:cNvSpPr/>
      </dsp:nvSpPr>
      <dsp:spPr>
        <a:xfrm>
          <a:off x="0" y="1034"/>
          <a:ext cx="7045325" cy="11980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הטיפול באדם תוך שמירה על כללים אלו, ישפיע באופן ניכר על הטיפול. הן ביכולות המקצועיות ולעיתים, על עצם הסכמתו של המטופל לקבל את הטיפול. ובודאי ישפר את מצב רוחו ויקל על סבלו.</a:t>
          </a:r>
          <a:endParaRPr lang="en-US" sz="1800" kern="1200" dirty="0"/>
        </a:p>
      </dsp:txBody>
      <dsp:txXfrm>
        <a:off x="58485" y="59519"/>
        <a:ext cx="6928355" cy="10811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289B9C7-63ED-40DC-BB6F-8B7E6E4B03DB}" type="datetimeFigureOut">
              <a:rPr lang="he-IL" smtClean="0"/>
              <a:pPr/>
              <a:t>ו'/אייר/תשפ"א</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729DB88-27B9-47F8-B37C-105CA88FF45C}" type="slidenum">
              <a:rPr lang="he-IL" smtClean="0"/>
              <a:pPr/>
              <a:t>‹#›</a:t>
            </a:fld>
            <a:endParaRPr lang="he-IL"/>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655560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3726625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27574120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42343211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06740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82086636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82296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466344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40054650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28282453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54505373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ED3C2F1-01BF-46A5-B4B2-25EF50F008DE}" type="datetimeFigureOut">
              <a:rPr lang="he-IL" smtClean="0"/>
              <a:pPr/>
              <a:t>ו'/אייר/תשפ"א</a:t>
            </a:fld>
            <a:endParaRPr lang="he-IL"/>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he-I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E938BA-9198-478E-BB28-9027EDF3578A}" type="slidenum">
              <a:rPr lang="he-IL" smtClean="0"/>
              <a:pPr/>
              <a:t>‹#›</a:t>
            </a:fld>
            <a:endParaRPr lang="he-IL"/>
          </a:p>
        </p:txBody>
      </p:sp>
    </p:spTree>
    <p:extLst>
      <p:ext uri="{BB962C8B-B14F-4D97-AF65-F5344CB8AC3E}">
        <p14:creationId xmlns:p14="http://schemas.microsoft.com/office/powerpoint/2010/main" val="95122499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ED3C2F1-01BF-46A5-B4B2-25EF50F008DE}" type="datetimeFigureOut">
              <a:rPr lang="he-IL" smtClean="0"/>
              <a:pPr/>
              <a:t>ו'/אייר/תשפ"א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8502310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ED3C2F1-01BF-46A5-B4B2-25EF50F008DE}" type="datetimeFigureOut">
              <a:rPr lang="he-IL" smtClean="0"/>
              <a:pPr/>
              <a:t>ו'/אייר/תשפ"א</a:t>
            </a:fld>
            <a:endParaRPr lang="he-IL"/>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e-IL"/>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DE938BA-9198-478E-BB28-9027EDF3578A}" type="slidenum">
              <a:rPr lang="he-IL" smtClean="0"/>
              <a:pPr/>
              <a:t>‹#›</a:t>
            </a:fld>
            <a:endParaRPr lang="he-IL"/>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531658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p:fade/>
  </p:transition>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209145F7-C155-4F7D-9121-3C72ABAC8C99}"/>
              </a:ext>
            </a:extLst>
          </p:cNvPr>
          <p:cNvSpPr txBox="1"/>
          <p:nvPr/>
        </p:nvSpPr>
        <p:spPr>
          <a:xfrm>
            <a:off x="901539" y="3212976"/>
            <a:ext cx="7344816" cy="1015663"/>
          </a:xfrm>
          <a:prstGeom prst="rect">
            <a:avLst/>
          </a:prstGeom>
          <a:noFill/>
        </p:spPr>
        <p:txBody>
          <a:bodyPr wrap="square" rtlCol="1">
            <a:spAutoFit/>
          </a:bodyPr>
          <a:lstStyle/>
          <a:p>
            <a:pPr algn="ctr"/>
            <a:r>
              <a:rPr lang="he-IL" sz="6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מבוא לעזרה ראשונה</a:t>
            </a:r>
          </a:p>
        </p:txBody>
      </p:sp>
      <p:pic>
        <p:nvPicPr>
          <p:cNvPr id="5" name="Picture 2">
            <a:extLst>
              <a:ext uri="{FF2B5EF4-FFF2-40B4-BE49-F238E27FC236}">
                <a16:creationId xmlns:a16="http://schemas.microsoft.com/office/drawing/2014/main" id="{9864221D-8209-49D9-81C1-D21011A066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4970"/>
            <a:ext cx="2030019" cy="136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תמונה 4">
            <a:extLst>
              <a:ext uri="{FF2B5EF4-FFF2-40B4-BE49-F238E27FC236}">
                <a16:creationId xmlns:a16="http://schemas.microsoft.com/office/drawing/2014/main" id="{4CF3B31D-0F85-48FB-95ED-69036EACC2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7" y="116633"/>
            <a:ext cx="3763199" cy="128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18A3500-6081-4F1C-B19D-98B409A78CE1}"/>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עזרה ראשונה-מושגים בסיסיים</a:t>
            </a:r>
            <a:br>
              <a:rPr lang="en-US" sz="4800" b="1" u="sng" spc="0" dirty="0">
                <a:ln/>
                <a:solidFill>
                  <a:schemeClr val="accent4"/>
                </a:solidFill>
                <a:cs typeface="Arial" pitchFamily="34" charset="0"/>
              </a:rPr>
            </a:br>
            <a:endParaRPr lang="he-IL" b="1" spc="0" dirty="0">
              <a:ln/>
              <a:solidFill>
                <a:schemeClr val="accent4"/>
              </a:solidFill>
            </a:endParaRPr>
          </a:p>
        </p:txBody>
      </p:sp>
      <p:sp>
        <p:nvSpPr>
          <p:cNvPr id="4" name="מלבן 3">
            <a:extLst>
              <a:ext uri="{FF2B5EF4-FFF2-40B4-BE49-F238E27FC236}">
                <a16:creationId xmlns:a16="http://schemas.microsoft.com/office/drawing/2014/main" id="{C69C9E4B-8797-49B5-885B-883B3046EEF3}"/>
              </a:ext>
            </a:extLst>
          </p:cNvPr>
          <p:cNvSpPr/>
          <p:nvPr/>
        </p:nvSpPr>
        <p:spPr>
          <a:xfrm>
            <a:off x="800099" y="2050504"/>
            <a:ext cx="7543801" cy="935194"/>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he-IL" kern="1200" dirty="0">
                <a:solidFill>
                  <a:srgbClr val="FF6600"/>
                </a:solidFill>
              </a:rPr>
              <a:t>עזרה ראשונה:  </a:t>
            </a:r>
            <a:r>
              <a:rPr lang="he-IL" b="0" kern="1200" dirty="0"/>
              <a:t>טיפול רפואי ראשוני </a:t>
            </a:r>
            <a:r>
              <a:rPr lang="he-IL" b="0" kern="1200" dirty="0">
                <a:solidFill>
                  <a:srgbClr val="FF6600"/>
                </a:solidFill>
              </a:rPr>
              <a:t>לחולה/ לנפגע </a:t>
            </a:r>
            <a:r>
              <a:rPr lang="he-IL" b="0" kern="1200" dirty="0"/>
              <a:t>הניתן סמוך ככל הניתן למקום ולזמן האירוע.</a:t>
            </a:r>
            <a:endParaRPr lang="en-US" kern="1200" dirty="0"/>
          </a:p>
          <a:p>
            <a:pPr algn="ctr"/>
            <a:endParaRPr lang="he-IL" dirty="0"/>
          </a:p>
        </p:txBody>
      </p:sp>
      <p:sp>
        <p:nvSpPr>
          <p:cNvPr id="6" name="מלבן 5">
            <a:extLst>
              <a:ext uri="{FF2B5EF4-FFF2-40B4-BE49-F238E27FC236}">
                <a16:creationId xmlns:a16="http://schemas.microsoft.com/office/drawing/2014/main" id="{740D78C2-0674-4736-AE79-4255F3650839}"/>
              </a:ext>
            </a:extLst>
          </p:cNvPr>
          <p:cNvSpPr/>
          <p:nvPr/>
        </p:nvSpPr>
        <p:spPr>
          <a:xfrm>
            <a:off x="800099" y="3137144"/>
            <a:ext cx="7543801" cy="659327"/>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lvl="0" algn="ctr" rtl="1"/>
            <a:r>
              <a:rPr lang="he-IL" sz="1800" b="0" dirty="0">
                <a:solidFill>
                  <a:srgbClr val="FF6600"/>
                </a:solidFill>
              </a:rPr>
              <a:t>חולה: </a:t>
            </a:r>
            <a:r>
              <a:rPr lang="he-IL" sz="1800" b="0" dirty="0"/>
              <a:t>אדם הסובל ממחלה (בדרך כלל מחלה כרונית)</a:t>
            </a:r>
            <a:endParaRPr lang="en-US" sz="1800" b="0" dirty="0"/>
          </a:p>
          <a:p>
            <a:pPr algn="ctr"/>
            <a:endParaRPr lang="he-IL" dirty="0"/>
          </a:p>
        </p:txBody>
      </p:sp>
      <p:sp>
        <p:nvSpPr>
          <p:cNvPr id="7" name="מלבן 6">
            <a:extLst>
              <a:ext uri="{FF2B5EF4-FFF2-40B4-BE49-F238E27FC236}">
                <a16:creationId xmlns:a16="http://schemas.microsoft.com/office/drawing/2014/main" id="{9C8378EE-1698-4306-B61A-03A67D69385C}"/>
              </a:ext>
            </a:extLst>
          </p:cNvPr>
          <p:cNvSpPr/>
          <p:nvPr/>
        </p:nvSpPr>
        <p:spPr>
          <a:xfrm>
            <a:off x="800099" y="3947917"/>
            <a:ext cx="7543801" cy="935194"/>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he-IL" sz="1800" b="0" dirty="0">
                <a:solidFill>
                  <a:srgbClr val="FF6600"/>
                </a:solidFill>
              </a:rPr>
              <a:t>נפגע: </a:t>
            </a:r>
            <a:r>
              <a:rPr lang="he-IL" sz="1800" b="0" dirty="0"/>
              <a:t>אדם הסובל מפגיעת טראומה </a:t>
            </a:r>
            <a:endParaRPr lang="en-US" sz="1800" b="0" dirty="0"/>
          </a:p>
          <a:p>
            <a:pPr algn="ctr"/>
            <a:endParaRPr lang="he-IL" dirty="0"/>
          </a:p>
        </p:txBody>
      </p:sp>
      <p:sp>
        <p:nvSpPr>
          <p:cNvPr id="8" name="מלבן 7">
            <a:extLst>
              <a:ext uri="{FF2B5EF4-FFF2-40B4-BE49-F238E27FC236}">
                <a16:creationId xmlns:a16="http://schemas.microsoft.com/office/drawing/2014/main" id="{19D525B4-6785-402A-ACC6-3318A44DB805}"/>
              </a:ext>
            </a:extLst>
          </p:cNvPr>
          <p:cNvSpPr/>
          <p:nvPr/>
        </p:nvSpPr>
        <p:spPr>
          <a:xfrm>
            <a:off x="800099" y="5029396"/>
            <a:ext cx="7543801" cy="935194"/>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he-IL" sz="1800" b="0" dirty="0">
                <a:solidFill>
                  <a:srgbClr val="FF6600"/>
                </a:solidFill>
              </a:rPr>
              <a:t>טראומה</a:t>
            </a:r>
            <a:r>
              <a:rPr lang="he-IL" sz="1800" b="0" dirty="0"/>
              <a:t>- פגיעה מגורם פיזיקאלי או תרמי.</a:t>
            </a:r>
            <a:br>
              <a:rPr lang="en-US" sz="1800" b="0" dirty="0"/>
            </a:br>
            <a:r>
              <a:rPr lang="he-IL" sz="1800" dirty="0">
                <a:solidFill>
                  <a:srgbClr val="FF6600"/>
                </a:solidFill>
              </a:rPr>
              <a:t>טראומה</a:t>
            </a:r>
            <a:r>
              <a:rPr lang="he-IL" sz="1800" b="0" dirty="0">
                <a:solidFill>
                  <a:schemeClr val="tx1"/>
                </a:solidFill>
              </a:rPr>
              <a:t> = מצב </a:t>
            </a:r>
            <a:r>
              <a:rPr lang="he-IL" sz="1800" u="sng" dirty="0">
                <a:solidFill>
                  <a:schemeClr val="tx1"/>
                </a:solidFill>
              </a:rPr>
              <a:t>פיזי</a:t>
            </a:r>
            <a:r>
              <a:rPr lang="he-IL" sz="1800" dirty="0">
                <a:solidFill>
                  <a:schemeClr val="tx1"/>
                </a:solidFill>
              </a:rPr>
              <a:t> </a:t>
            </a:r>
            <a:r>
              <a:rPr lang="he-IL" sz="1800" b="0" dirty="0">
                <a:solidFill>
                  <a:schemeClr val="tx1"/>
                </a:solidFill>
              </a:rPr>
              <a:t>כתוצאה מכוח חיצוני שהופעל על הגוף.</a:t>
            </a:r>
            <a:endParaRPr lang="en-US" sz="1800" b="0" u="sng" dirty="0">
              <a:solidFill>
                <a:schemeClr val="tx1"/>
              </a:solidFill>
            </a:endParaRPr>
          </a:p>
          <a:p>
            <a:pPr algn="ctr"/>
            <a:endParaRPr lang="he-IL" dirty="0"/>
          </a:p>
        </p:txBody>
      </p:sp>
      <p:pic>
        <p:nvPicPr>
          <p:cNvPr id="9" name="תמונה 4">
            <a:extLst>
              <a:ext uri="{FF2B5EF4-FFF2-40B4-BE49-F238E27FC236}">
                <a16:creationId xmlns:a16="http://schemas.microsoft.com/office/drawing/2014/main" id="{7F7CA019-B000-4D3D-BEEC-DA6A8DF5E4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23154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278F32-A72B-4024-BD38-528D9ABDF8F8}"/>
              </a:ext>
            </a:extLst>
          </p:cNvPr>
          <p:cNvSpPr>
            <a:spLocks noGrp="1"/>
          </p:cNvSpPr>
          <p:nvPr>
            <p:ph type="title"/>
          </p:nvPr>
        </p:nvSpPr>
        <p:spPr>
          <a:xfrm>
            <a:off x="822960" y="0"/>
            <a:ext cx="7543800" cy="1450757"/>
          </a:xfrm>
        </p:spPr>
        <p:txBody>
          <a:bodyPr>
            <a:normAutofit/>
          </a:bodyPr>
          <a:lstStyle/>
          <a:p>
            <a:pPr algn="ctr"/>
            <a:r>
              <a:rPr lang="he-IL" sz="4000" b="1" spc="0" dirty="0">
                <a:ln/>
                <a:solidFill>
                  <a:schemeClr val="bg2">
                    <a:lumMod val="50000"/>
                  </a:schemeClr>
                </a:solidFill>
                <a:cs typeface="Arial" pitchFamily="34" charset="0"/>
              </a:rPr>
              <a:t>מטרות העזרה הראשונה</a:t>
            </a:r>
            <a:endParaRPr lang="he-IL" sz="4000" dirty="0"/>
          </a:p>
        </p:txBody>
      </p:sp>
      <p:sp>
        <p:nvSpPr>
          <p:cNvPr id="4" name="חץ: ימינה 3">
            <a:extLst>
              <a:ext uri="{FF2B5EF4-FFF2-40B4-BE49-F238E27FC236}">
                <a16:creationId xmlns:a16="http://schemas.microsoft.com/office/drawing/2014/main" id="{4B68561C-F7A5-47B3-B716-FBAAA3FDFD1C}"/>
              </a:ext>
            </a:extLst>
          </p:cNvPr>
          <p:cNvSpPr/>
          <p:nvPr/>
        </p:nvSpPr>
        <p:spPr>
          <a:xfrm rot="3638298">
            <a:off x="5652120" y="2167834"/>
            <a:ext cx="1440160" cy="864096"/>
          </a:xfrm>
          <a:prstGeom prst="right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he-IL"/>
          </a:p>
        </p:txBody>
      </p:sp>
      <p:sp>
        <p:nvSpPr>
          <p:cNvPr id="6" name="מלבן: פינות מעוגלות 5">
            <a:extLst>
              <a:ext uri="{FF2B5EF4-FFF2-40B4-BE49-F238E27FC236}">
                <a16:creationId xmlns:a16="http://schemas.microsoft.com/office/drawing/2014/main" id="{4FCEEBB6-420C-45D1-ACFB-479991B6DBA1}"/>
              </a:ext>
            </a:extLst>
          </p:cNvPr>
          <p:cNvSpPr/>
          <p:nvPr/>
        </p:nvSpPr>
        <p:spPr>
          <a:xfrm>
            <a:off x="5292080" y="3645024"/>
            <a:ext cx="2808312" cy="158417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he-IL" sz="1800" dirty="0">
                <a:solidFill>
                  <a:schemeClr val="tx1"/>
                </a:solidFill>
              </a:rPr>
              <a:t>הצלת חיים </a:t>
            </a:r>
            <a:r>
              <a:rPr lang="he-IL" sz="1800" dirty="0"/>
              <a:t>- באמצעות פעולות בסיסיות להצלת חיים וייצוב מצב החולה / נפגע</a:t>
            </a:r>
            <a:endParaRPr lang="en-US" sz="1800" dirty="0"/>
          </a:p>
          <a:p>
            <a:pPr algn="ctr"/>
            <a:endParaRPr lang="he-IL" dirty="0">
              <a:solidFill>
                <a:schemeClr val="tx1"/>
              </a:solidFill>
            </a:endParaRPr>
          </a:p>
        </p:txBody>
      </p:sp>
      <p:sp>
        <p:nvSpPr>
          <p:cNvPr id="7" name="חץ: ימינה 6">
            <a:extLst>
              <a:ext uri="{FF2B5EF4-FFF2-40B4-BE49-F238E27FC236}">
                <a16:creationId xmlns:a16="http://schemas.microsoft.com/office/drawing/2014/main" id="{160C5E21-9940-4C14-B143-6A9F7EDA34D5}"/>
              </a:ext>
            </a:extLst>
          </p:cNvPr>
          <p:cNvSpPr/>
          <p:nvPr/>
        </p:nvSpPr>
        <p:spPr>
          <a:xfrm rot="7452660">
            <a:off x="1998133" y="2168856"/>
            <a:ext cx="1440160" cy="864096"/>
          </a:xfrm>
          <a:prstGeom prst="right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he-IL"/>
          </a:p>
        </p:txBody>
      </p:sp>
      <p:sp>
        <p:nvSpPr>
          <p:cNvPr id="8" name="מלבן: פינות מעוגלות 7">
            <a:extLst>
              <a:ext uri="{FF2B5EF4-FFF2-40B4-BE49-F238E27FC236}">
                <a16:creationId xmlns:a16="http://schemas.microsoft.com/office/drawing/2014/main" id="{34D46C47-3DA4-46F4-AC63-BC087FEF0390}"/>
              </a:ext>
            </a:extLst>
          </p:cNvPr>
          <p:cNvSpPr/>
          <p:nvPr/>
        </p:nvSpPr>
        <p:spPr>
          <a:xfrm>
            <a:off x="1314057" y="3645024"/>
            <a:ext cx="2808312" cy="158417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ctr" rtl="1"/>
            <a:r>
              <a:rPr lang="he-IL" sz="1800"/>
              <a:t>מניעת נזק משני</a:t>
            </a:r>
            <a:endParaRPr lang="he-IL"/>
          </a:p>
        </p:txBody>
      </p:sp>
      <p:pic>
        <p:nvPicPr>
          <p:cNvPr id="9" name="תמונה 4">
            <a:extLst>
              <a:ext uri="{FF2B5EF4-FFF2-40B4-BE49-F238E27FC236}">
                <a16:creationId xmlns:a16="http://schemas.microsoft.com/office/drawing/2014/main" id="{2F2DA457-1A07-4B55-BB3F-74E7D7B4F78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10191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170C7DA-CB05-49A3-B518-A25078C356A3}"/>
              </a:ext>
            </a:extLst>
          </p:cNvPr>
          <p:cNvSpPr>
            <a:spLocks noGrp="1"/>
          </p:cNvSpPr>
          <p:nvPr>
            <p:ph type="title"/>
          </p:nvPr>
        </p:nvSpPr>
        <p:spPr>
          <a:xfrm>
            <a:off x="822960" y="-13672"/>
            <a:ext cx="7543800" cy="1450757"/>
          </a:xfrm>
        </p:spPr>
        <p:txBody>
          <a:bodyPr>
            <a:normAutofit/>
          </a:bodyPr>
          <a:lstStyle/>
          <a:p>
            <a:pPr algn="ctr"/>
            <a:r>
              <a:rPr lang="he-IL" sz="4000" b="1" spc="0" dirty="0">
                <a:ln/>
                <a:solidFill>
                  <a:schemeClr val="bg2">
                    <a:lumMod val="50000"/>
                  </a:schemeClr>
                </a:solidFill>
                <a:cs typeface="Arial" pitchFamily="34" charset="0"/>
              </a:rPr>
              <a:t>תפקידי </a:t>
            </a:r>
            <a:r>
              <a:rPr lang="he-IL" sz="4000" b="1" spc="0" dirty="0" err="1">
                <a:ln/>
                <a:solidFill>
                  <a:schemeClr val="bg2">
                    <a:lumMod val="50000"/>
                  </a:schemeClr>
                </a:solidFill>
                <a:cs typeface="Arial" pitchFamily="34" charset="0"/>
              </a:rPr>
              <a:t>המע"ר</a:t>
            </a:r>
            <a:endParaRPr lang="he-IL" sz="4000" dirty="0"/>
          </a:p>
        </p:txBody>
      </p:sp>
      <p:sp>
        <p:nvSpPr>
          <p:cNvPr id="4" name="תיבת טקסט 3">
            <a:extLst>
              <a:ext uri="{FF2B5EF4-FFF2-40B4-BE49-F238E27FC236}">
                <a16:creationId xmlns:a16="http://schemas.microsoft.com/office/drawing/2014/main" id="{0FAA3282-2097-4181-995B-5DE8008D38DC}"/>
              </a:ext>
            </a:extLst>
          </p:cNvPr>
          <p:cNvSpPr txBox="1"/>
          <p:nvPr/>
        </p:nvSpPr>
        <p:spPr>
          <a:xfrm>
            <a:off x="971600" y="2132856"/>
            <a:ext cx="7056784" cy="646331"/>
          </a:xfrm>
          <a:prstGeom prst="rect">
            <a:avLst/>
          </a:prstGeom>
          <a:noFill/>
        </p:spPr>
        <p:txBody>
          <a:bodyPr wrap="square" rtlCol="1">
            <a:spAutoFit/>
          </a:bodyPr>
          <a:lstStyle/>
          <a:p>
            <a:pPr algn="r" rtl="1"/>
            <a:r>
              <a:rPr lang="he-IL" sz="1800" dirty="0"/>
              <a:t>1. סקירה של זירת האירוע (תמונה כללית).</a:t>
            </a:r>
            <a:r>
              <a:rPr lang="he-IL" sz="1800" b="0" dirty="0"/>
              <a:t> </a:t>
            </a:r>
            <a:endParaRPr lang="he-IL" sz="1800" dirty="0"/>
          </a:p>
          <a:p>
            <a:pPr algn="r" rtl="1"/>
            <a:endParaRPr lang="he-IL" dirty="0"/>
          </a:p>
        </p:txBody>
      </p:sp>
      <p:sp>
        <p:nvSpPr>
          <p:cNvPr id="6" name="תיבת טקסט 5">
            <a:extLst>
              <a:ext uri="{FF2B5EF4-FFF2-40B4-BE49-F238E27FC236}">
                <a16:creationId xmlns:a16="http://schemas.microsoft.com/office/drawing/2014/main" id="{26EE33CA-E0CC-4993-B65F-D7D76245A177}"/>
              </a:ext>
            </a:extLst>
          </p:cNvPr>
          <p:cNvSpPr txBox="1"/>
          <p:nvPr/>
        </p:nvSpPr>
        <p:spPr>
          <a:xfrm>
            <a:off x="2141984" y="2594521"/>
            <a:ext cx="5886400" cy="369332"/>
          </a:xfrm>
          <a:prstGeom prst="rect">
            <a:avLst/>
          </a:prstGeom>
          <a:noFill/>
        </p:spPr>
        <p:txBody>
          <a:bodyPr wrap="square">
            <a:spAutoFit/>
          </a:bodyPr>
          <a:lstStyle/>
          <a:p>
            <a:pPr lvl="0" algn="r" rtl="1"/>
            <a:r>
              <a:rPr lang="he-IL" sz="1800" dirty="0"/>
              <a:t>2. בטיחות למטפל ולמטופל. (זיהוי סיכונים ונטרולם)</a:t>
            </a:r>
          </a:p>
        </p:txBody>
      </p:sp>
      <p:sp>
        <p:nvSpPr>
          <p:cNvPr id="8" name="תיבת טקסט 7">
            <a:extLst>
              <a:ext uri="{FF2B5EF4-FFF2-40B4-BE49-F238E27FC236}">
                <a16:creationId xmlns:a16="http://schemas.microsoft.com/office/drawing/2014/main" id="{F06E4EAC-4180-47DF-A5D3-4BE708BFFE79}"/>
              </a:ext>
            </a:extLst>
          </p:cNvPr>
          <p:cNvSpPr txBox="1"/>
          <p:nvPr/>
        </p:nvSpPr>
        <p:spPr>
          <a:xfrm>
            <a:off x="3456384" y="3042636"/>
            <a:ext cx="4572000" cy="369332"/>
          </a:xfrm>
          <a:prstGeom prst="rect">
            <a:avLst/>
          </a:prstGeom>
          <a:noFill/>
        </p:spPr>
        <p:txBody>
          <a:bodyPr wrap="square">
            <a:spAutoFit/>
          </a:bodyPr>
          <a:lstStyle/>
          <a:p>
            <a:pPr lvl="0" algn="r" rtl="1"/>
            <a:r>
              <a:rPr lang="he-IL" sz="1800" dirty="0"/>
              <a:t>3. הזעקת עזרה</a:t>
            </a:r>
            <a:r>
              <a:rPr lang="he-IL" sz="1800" b="0" dirty="0"/>
              <a:t>.</a:t>
            </a:r>
            <a:endParaRPr lang="he-IL" sz="1800" dirty="0"/>
          </a:p>
        </p:txBody>
      </p:sp>
      <p:sp>
        <p:nvSpPr>
          <p:cNvPr id="10" name="תיבת טקסט 9">
            <a:extLst>
              <a:ext uri="{FF2B5EF4-FFF2-40B4-BE49-F238E27FC236}">
                <a16:creationId xmlns:a16="http://schemas.microsoft.com/office/drawing/2014/main" id="{D5400678-4E96-441A-ACDB-6B5A0B838DE8}"/>
              </a:ext>
            </a:extLst>
          </p:cNvPr>
          <p:cNvSpPr txBox="1"/>
          <p:nvPr/>
        </p:nvSpPr>
        <p:spPr>
          <a:xfrm>
            <a:off x="3456384" y="3385355"/>
            <a:ext cx="4572000" cy="369332"/>
          </a:xfrm>
          <a:prstGeom prst="rect">
            <a:avLst/>
          </a:prstGeom>
          <a:noFill/>
        </p:spPr>
        <p:txBody>
          <a:bodyPr wrap="square">
            <a:spAutoFit/>
          </a:bodyPr>
          <a:lstStyle/>
          <a:p>
            <a:pPr lvl="0" algn="r" rtl="1"/>
            <a:r>
              <a:rPr lang="he-IL" sz="1800" dirty="0"/>
              <a:t>4. הערכה של נסיבות המקרה</a:t>
            </a:r>
            <a:r>
              <a:rPr lang="he-IL" sz="1800" b="0" dirty="0"/>
              <a:t>.</a:t>
            </a:r>
            <a:endParaRPr lang="he-IL" sz="1800" dirty="0"/>
          </a:p>
        </p:txBody>
      </p:sp>
      <p:sp>
        <p:nvSpPr>
          <p:cNvPr id="12" name="תיבת טקסט 11">
            <a:extLst>
              <a:ext uri="{FF2B5EF4-FFF2-40B4-BE49-F238E27FC236}">
                <a16:creationId xmlns:a16="http://schemas.microsoft.com/office/drawing/2014/main" id="{03594817-B90F-4AA7-93B3-33DA848B0CD9}"/>
              </a:ext>
            </a:extLst>
          </p:cNvPr>
          <p:cNvSpPr txBox="1"/>
          <p:nvPr/>
        </p:nvSpPr>
        <p:spPr>
          <a:xfrm>
            <a:off x="3450989" y="3767263"/>
            <a:ext cx="4572000" cy="369332"/>
          </a:xfrm>
          <a:prstGeom prst="rect">
            <a:avLst/>
          </a:prstGeom>
          <a:noFill/>
        </p:spPr>
        <p:txBody>
          <a:bodyPr wrap="square">
            <a:spAutoFit/>
          </a:bodyPr>
          <a:lstStyle/>
          <a:p>
            <a:pPr lvl="0" algn="r" rtl="1"/>
            <a:r>
              <a:rPr lang="he-IL" sz="1800" dirty="0"/>
              <a:t>5. בדיקה כוללת</a:t>
            </a:r>
            <a:r>
              <a:rPr lang="he-IL" sz="1800" b="0" dirty="0"/>
              <a:t>.</a:t>
            </a:r>
            <a:endParaRPr lang="he-IL" sz="1800" dirty="0"/>
          </a:p>
        </p:txBody>
      </p:sp>
      <p:sp>
        <p:nvSpPr>
          <p:cNvPr id="14" name="תיבת טקסט 13">
            <a:extLst>
              <a:ext uri="{FF2B5EF4-FFF2-40B4-BE49-F238E27FC236}">
                <a16:creationId xmlns:a16="http://schemas.microsoft.com/office/drawing/2014/main" id="{F03E1DE6-285F-49B9-941B-C79C000C4E73}"/>
              </a:ext>
            </a:extLst>
          </p:cNvPr>
          <p:cNvSpPr txBox="1"/>
          <p:nvPr/>
        </p:nvSpPr>
        <p:spPr>
          <a:xfrm>
            <a:off x="3450138" y="4136595"/>
            <a:ext cx="4572000" cy="369332"/>
          </a:xfrm>
          <a:prstGeom prst="rect">
            <a:avLst/>
          </a:prstGeom>
          <a:noFill/>
        </p:spPr>
        <p:txBody>
          <a:bodyPr wrap="square">
            <a:spAutoFit/>
          </a:bodyPr>
          <a:lstStyle/>
          <a:p>
            <a:pPr lvl="0" algn="r" rtl="1"/>
            <a:r>
              <a:rPr lang="he-IL" sz="1800" dirty="0"/>
              <a:t>6. טיפול.</a:t>
            </a:r>
          </a:p>
        </p:txBody>
      </p:sp>
      <p:pic>
        <p:nvPicPr>
          <p:cNvPr id="15" name="תמונה 4">
            <a:extLst>
              <a:ext uri="{FF2B5EF4-FFF2-40B4-BE49-F238E27FC236}">
                <a16:creationId xmlns:a16="http://schemas.microsoft.com/office/drawing/2014/main" id="{D8BF795B-2D99-43E7-9C8E-893BE750EE7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32303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fade">
                                      <p:cBhvr>
                                        <p:cTn id="28" dur="1000"/>
                                        <p:tgtEl>
                                          <p:spTgt spid="10">
                                            <p:txEl>
                                              <p:pRg st="0" end="0"/>
                                            </p:txEl>
                                          </p:spTgt>
                                        </p:tgtEl>
                                      </p:cBhvr>
                                    </p:animEffect>
                                    <p:anim calcmode="lin" valueType="num">
                                      <p:cBhvr>
                                        <p:cTn id="29"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2"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6973195-9832-43C9-8989-5675003CFA8A}"/>
              </a:ext>
            </a:extLst>
          </p:cNvPr>
          <p:cNvSpPr>
            <a:spLocks noGrp="1"/>
          </p:cNvSpPr>
          <p:nvPr>
            <p:ph type="title"/>
          </p:nvPr>
        </p:nvSpPr>
        <p:spPr>
          <a:xfrm>
            <a:off x="822960" y="-609"/>
            <a:ext cx="7543800" cy="1450757"/>
          </a:xfrm>
        </p:spPr>
        <p:txBody>
          <a:bodyPr>
            <a:normAutofit/>
          </a:bodyPr>
          <a:lstStyle/>
          <a:p>
            <a:pPr algn="ctr"/>
            <a:r>
              <a:rPr lang="he-IL" sz="4000" b="1" spc="0" dirty="0">
                <a:ln/>
                <a:solidFill>
                  <a:schemeClr val="bg2">
                    <a:lumMod val="50000"/>
                  </a:schemeClr>
                </a:solidFill>
                <a:cs typeface="Arial" pitchFamily="34" charset="0"/>
              </a:rPr>
              <a:t>אופן הביצוע - הטיפול </a:t>
            </a:r>
            <a:endParaRPr lang="he-IL" sz="4000" dirty="0"/>
          </a:p>
        </p:txBody>
      </p:sp>
      <p:sp>
        <p:nvSpPr>
          <p:cNvPr id="4" name="AutoShape 39">
            <a:extLst>
              <a:ext uri="{FF2B5EF4-FFF2-40B4-BE49-F238E27FC236}">
                <a16:creationId xmlns:a16="http://schemas.microsoft.com/office/drawing/2014/main" id="{4F7EEFB6-C322-4BD3-A516-5ED81773DAE3}"/>
              </a:ext>
            </a:extLst>
          </p:cNvPr>
          <p:cNvSpPr>
            <a:spLocks noChangeArrowheads="1"/>
          </p:cNvSpPr>
          <p:nvPr/>
        </p:nvSpPr>
        <p:spPr bwMode="auto">
          <a:xfrm rot="2277509" flipH="1">
            <a:off x="2105827" y="1846205"/>
            <a:ext cx="239713" cy="788988"/>
          </a:xfrm>
          <a:prstGeom prst="downArrow">
            <a:avLst>
              <a:gd name="adj1" fmla="val 52111"/>
              <a:gd name="adj2" fmla="val 136516"/>
            </a:avLst>
          </a:prstGeom>
          <a:solidFill>
            <a:srgbClr val="FF6600"/>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he-IL">
              <a:cs typeface="Arial" pitchFamily="34" charset="0"/>
            </a:endParaRPr>
          </a:p>
        </p:txBody>
      </p:sp>
      <p:sp>
        <p:nvSpPr>
          <p:cNvPr id="5" name="AutoShape 55">
            <a:extLst>
              <a:ext uri="{FF2B5EF4-FFF2-40B4-BE49-F238E27FC236}">
                <a16:creationId xmlns:a16="http://schemas.microsoft.com/office/drawing/2014/main" id="{6D018727-A8FD-4833-BD89-7AF2C489C27D}"/>
              </a:ext>
            </a:extLst>
          </p:cNvPr>
          <p:cNvSpPr>
            <a:spLocks noChangeArrowheads="1"/>
          </p:cNvSpPr>
          <p:nvPr/>
        </p:nvSpPr>
        <p:spPr bwMode="auto">
          <a:xfrm rot="19612384">
            <a:off x="7000356" y="1846205"/>
            <a:ext cx="239713" cy="788988"/>
          </a:xfrm>
          <a:prstGeom prst="downArrow">
            <a:avLst>
              <a:gd name="adj1" fmla="val 52111"/>
              <a:gd name="adj2" fmla="val 136516"/>
            </a:avLst>
          </a:prstGeom>
          <a:solidFill>
            <a:srgbClr val="FF6600"/>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wrap="none" anchor="ctr"/>
          <a:lstStyle/>
          <a:p>
            <a:endParaRPr lang="he-IL" dirty="0">
              <a:ln>
                <a:solidFill>
                  <a:srgbClr val="FF6600"/>
                </a:solidFill>
              </a:ln>
              <a:solidFill>
                <a:schemeClr val="tx1"/>
              </a:solidFill>
              <a:cs typeface="Arial" pitchFamily="34" charset="0"/>
            </a:endParaRPr>
          </a:p>
        </p:txBody>
      </p:sp>
      <p:sp>
        <p:nvSpPr>
          <p:cNvPr id="6" name="AutoShape 56">
            <a:extLst>
              <a:ext uri="{FF2B5EF4-FFF2-40B4-BE49-F238E27FC236}">
                <a16:creationId xmlns:a16="http://schemas.microsoft.com/office/drawing/2014/main" id="{E5A83BF2-D511-4245-9B8B-4D40F9D70B89}"/>
              </a:ext>
            </a:extLst>
          </p:cNvPr>
          <p:cNvSpPr>
            <a:spLocks noChangeArrowheads="1"/>
          </p:cNvSpPr>
          <p:nvPr/>
        </p:nvSpPr>
        <p:spPr bwMode="auto">
          <a:xfrm>
            <a:off x="4351938" y="1984703"/>
            <a:ext cx="360040" cy="575370"/>
          </a:xfrm>
          <a:prstGeom prst="downArrow">
            <a:avLst>
              <a:gd name="adj1" fmla="val 44749"/>
              <a:gd name="adj2" fmla="val 55201"/>
            </a:avLst>
          </a:prstGeom>
          <a:solidFill>
            <a:srgbClr val="FF66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he-IL">
              <a:cs typeface="Arial" pitchFamily="34" charset="0"/>
            </a:endParaRPr>
          </a:p>
        </p:txBody>
      </p:sp>
      <p:grpSp>
        <p:nvGrpSpPr>
          <p:cNvPr id="7" name="קבוצה 6">
            <a:extLst>
              <a:ext uri="{FF2B5EF4-FFF2-40B4-BE49-F238E27FC236}">
                <a16:creationId xmlns:a16="http://schemas.microsoft.com/office/drawing/2014/main" id="{8533741D-0ED3-4B6A-B8B4-D6F3A6F24111}"/>
              </a:ext>
            </a:extLst>
          </p:cNvPr>
          <p:cNvGrpSpPr/>
          <p:nvPr/>
        </p:nvGrpSpPr>
        <p:grpSpPr>
          <a:xfrm>
            <a:off x="5925352" y="2843979"/>
            <a:ext cx="3021651" cy="1749150"/>
            <a:chOff x="0" y="0"/>
            <a:chExt cx="3021651" cy="1749150"/>
          </a:xfrm>
        </p:grpSpPr>
        <p:sp>
          <p:nvSpPr>
            <p:cNvPr id="8" name="מלבן: פינות מעוגלות 7">
              <a:extLst>
                <a:ext uri="{FF2B5EF4-FFF2-40B4-BE49-F238E27FC236}">
                  <a16:creationId xmlns:a16="http://schemas.microsoft.com/office/drawing/2014/main" id="{B83EA8B0-6C26-4CDA-8F3A-C83906486EB1}"/>
                </a:ext>
              </a:extLst>
            </p:cNvPr>
            <p:cNvSpPr/>
            <p:nvPr/>
          </p:nvSpPr>
          <p:spPr>
            <a:xfrm>
              <a:off x="0" y="0"/>
              <a:ext cx="3021651" cy="1749150"/>
            </a:xfrm>
            <a:prstGeom prst="roundRect">
              <a:avLst/>
            </a:pr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sp>
        <p:sp>
          <p:nvSpPr>
            <p:cNvPr id="9" name="מלבן: פינות מעוגלות 4">
              <a:extLst>
                <a:ext uri="{FF2B5EF4-FFF2-40B4-BE49-F238E27FC236}">
                  <a16:creationId xmlns:a16="http://schemas.microsoft.com/office/drawing/2014/main" id="{254FEBEF-C8BC-4BA3-B60A-6093A91CBBAC}"/>
                </a:ext>
              </a:extLst>
            </p:cNvPr>
            <p:cNvSpPr txBox="1"/>
            <p:nvPr/>
          </p:nvSpPr>
          <p:spPr>
            <a:xfrm>
              <a:off x="85386" y="85386"/>
              <a:ext cx="2850879" cy="157837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solidFill>
                    <a:srgbClr val="FF6600"/>
                  </a:solidFill>
                </a:rPr>
                <a:t>קביעת הבחנה משוערת </a:t>
              </a:r>
              <a:r>
                <a:rPr lang="he-IL" sz="1800" kern="1200" dirty="0"/>
                <a:t>באמצעות התייחסות לסיפור המקרה, תלונות של החולה / נפגע, סימנים חיצוניים וסימנים חיוניים (מדדים) המעידים על מצבו של האדם.</a:t>
              </a:r>
              <a:r>
                <a:rPr lang="en-US" sz="1800" b="0" kern="1200" dirty="0"/>
                <a:t> </a:t>
              </a:r>
              <a:endParaRPr lang="he-IL" sz="1800" kern="1200" dirty="0"/>
            </a:p>
          </p:txBody>
        </p:sp>
      </p:grpSp>
      <p:graphicFrame>
        <p:nvGraphicFramePr>
          <p:cNvPr id="10" name="דיאגרמה 9">
            <a:extLst>
              <a:ext uri="{FF2B5EF4-FFF2-40B4-BE49-F238E27FC236}">
                <a16:creationId xmlns:a16="http://schemas.microsoft.com/office/drawing/2014/main" id="{37FF4A17-41C5-45AE-97DF-6547F1691BC0}"/>
              </a:ext>
            </a:extLst>
          </p:cNvPr>
          <p:cNvGraphicFramePr/>
          <p:nvPr/>
        </p:nvGraphicFramePr>
        <p:xfrm>
          <a:off x="2700201" y="2662660"/>
          <a:ext cx="3096319" cy="1918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קבוצה 10">
            <a:extLst>
              <a:ext uri="{FF2B5EF4-FFF2-40B4-BE49-F238E27FC236}">
                <a16:creationId xmlns:a16="http://schemas.microsoft.com/office/drawing/2014/main" id="{70C7B15D-79C9-4D9B-9C8B-0408D070E58D}"/>
              </a:ext>
            </a:extLst>
          </p:cNvPr>
          <p:cNvGrpSpPr/>
          <p:nvPr/>
        </p:nvGrpSpPr>
        <p:grpSpPr>
          <a:xfrm>
            <a:off x="196997" y="2843808"/>
            <a:ext cx="2305050" cy="2015325"/>
            <a:chOff x="0" y="27548"/>
            <a:chExt cx="2305050" cy="2015325"/>
          </a:xfrm>
        </p:grpSpPr>
        <p:sp>
          <p:nvSpPr>
            <p:cNvPr id="12" name="מלבן: פינות מעוגלות 11">
              <a:extLst>
                <a:ext uri="{FF2B5EF4-FFF2-40B4-BE49-F238E27FC236}">
                  <a16:creationId xmlns:a16="http://schemas.microsoft.com/office/drawing/2014/main" id="{68BF56B3-2732-453A-82A5-FAED0586A706}"/>
                </a:ext>
              </a:extLst>
            </p:cNvPr>
            <p:cNvSpPr/>
            <p:nvPr/>
          </p:nvSpPr>
          <p:spPr>
            <a:xfrm>
              <a:off x="0" y="27548"/>
              <a:ext cx="2305050" cy="2015325"/>
            </a:xfrm>
            <a:prstGeom prst="roundRect">
              <a:avLst/>
            </a:pr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sp>
        <p:sp>
          <p:nvSpPr>
            <p:cNvPr id="13" name="מלבן: פינות מעוגלות 4">
              <a:extLst>
                <a:ext uri="{FF2B5EF4-FFF2-40B4-BE49-F238E27FC236}">
                  <a16:creationId xmlns:a16="http://schemas.microsoft.com/office/drawing/2014/main" id="{3ED7526C-2EE8-45B9-82C2-E3E25FE552F8}"/>
                </a:ext>
              </a:extLst>
            </p:cNvPr>
            <p:cNvSpPr txBox="1"/>
            <p:nvPr/>
          </p:nvSpPr>
          <p:spPr>
            <a:xfrm>
              <a:off x="98380" y="125928"/>
              <a:ext cx="2108290" cy="181856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solidFill>
                    <a:srgbClr val="FF6600"/>
                  </a:solidFill>
                </a:rPr>
                <a:t>פינוי</a:t>
              </a:r>
              <a:br>
                <a:rPr lang="en-US" sz="1800" kern="1200" dirty="0"/>
              </a:br>
              <a:r>
                <a:rPr lang="he-IL" sz="1800" kern="1200" dirty="0"/>
                <a:t>העברת החולה / נפגע,באמצעים המתאימים,כולל הזעקת אמבולנס לצורך המשך טיפול במתקן רפואי.</a:t>
              </a:r>
              <a:endParaRPr lang="he-IL" sz="1800" b="0" kern="1200" dirty="0"/>
            </a:p>
          </p:txBody>
        </p:sp>
      </p:grpSp>
      <p:pic>
        <p:nvPicPr>
          <p:cNvPr id="14" name="תמונה 4">
            <a:extLst>
              <a:ext uri="{FF2B5EF4-FFF2-40B4-BE49-F238E27FC236}">
                <a16:creationId xmlns:a16="http://schemas.microsoft.com/office/drawing/2014/main" id="{5F5ACEE1-B276-4583-889F-A443259041E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680104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strVal val="#ppt_w+.3"/>
                                          </p:val>
                                        </p:tav>
                                        <p:tav tm="100000">
                                          <p:val>
                                            <p:strVal val="#ppt_w"/>
                                          </p:val>
                                        </p:tav>
                                      </p:tavLst>
                                    </p:anim>
                                    <p:anim calcmode="lin" valueType="num">
                                      <p:cBhvr>
                                        <p:cTn id="15" dur="1000" fill="hold"/>
                                        <p:tgtEl>
                                          <p:spTgt spid="6"/>
                                        </p:tgtEl>
                                        <p:attrNameLst>
                                          <p:attrName>ppt_h</p:attrName>
                                        </p:attrNameLst>
                                      </p:cBhvr>
                                      <p:tavLst>
                                        <p:tav tm="0">
                                          <p:val>
                                            <p:strVal val="#ppt_h"/>
                                          </p:val>
                                        </p:tav>
                                        <p:tav tm="100000">
                                          <p:val>
                                            <p:strVal val="#ppt_h"/>
                                          </p:val>
                                        </p:tav>
                                      </p:tavLst>
                                    </p:anim>
                                    <p:animEffect transition="in" filter="fade">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strVal val="#ppt_w+.3"/>
                                          </p:val>
                                        </p:tav>
                                        <p:tav tm="100000">
                                          <p:val>
                                            <p:strVal val="#ppt_w"/>
                                          </p:val>
                                        </p:tav>
                                      </p:tavLst>
                                    </p:anim>
                                    <p:anim calcmode="lin" valueType="num">
                                      <p:cBhvr>
                                        <p:cTn id="22" dur="1000" fill="hold"/>
                                        <p:tgtEl>
                                          <p:spTgt spid="4"/>
                                        </p:tgtEl>
                                        <p:attrNameLst>
                                          <p:attrName>ppt_h</p:attrName>
                                        </p:attrNameLst>
                                      </p:cBhvr>
                                      <p:tavLst>
                                        <p:tav tm="0">
                                          <p:val>
                                            <p:strVal val="#ppt_h"/>
                                          </p:val>
                                        </p:tav>
                                        <p:tav tm="100000">
                                          <p:val>
                                            <p:strVal val="#ppt_h"/>
                                          </p:val>
                                        </p:tav>
                                      </p:tavLst>
                                    </p:anim>
                                    <p:animEffect transition="in" filter="fade">
                                      <p:cBhvr>
                                        <p:cTn id="23" dur="1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Graphic spid="10"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076EB09-AF60-46BD-AF66-6700D0B7FBE5}"/>
              </a:ext>
            </a:extLst>
          </p:cNvPr>
          <p:cNvSpPr>
            <a:spLocks noGrp="1"/>
          </p:cNvSpPr>
          <p:nvPr>
            <p:ph type="title"/>
          </p:nvPr>
        </p:nvSpPr>
        <p:spPr>
          <a:xfrm>
            <a:off x="822960" y="837622"/>
            <a:ext cx="7543800" cy="1008112"/>
          </a:xfrm>
        </p:spPr>
        <p:txBody>
          <a:bodyPr>
            <a:normAutofit fontScale="90000"/>
          </a:bodyPr>
          <a:lstStyle/>
          <a:p>
            <a:pPr algn="ctr"/>
            <a:r>
              <a:rPr lang="he-IL" sz="4000" b="1" spc="0" dirty="0" err="1">
                <a:ln w="0"/>
                <a:solidFill>
                  <a:schemeClr val="bg2">
                    <a:lumMod val="50000"/>
                  </a:schemeClr>
                </a:solidFill>
                <a:cs typeface="Arial" pitchFamily="34" charset="0"/>
              </a:rPr>
              <a:t>מע"ר</a:t>
            </a:r>
            <a:r>
              <a:rPr lang="he-IL" sz="4000" b="1" spc="0" dirty="0">
                <a:ln w="0"/>
                <a:solidFill>
                  <a:schemeClr val="bg2">
                    <a:lumMod val="50000"/>
                  </a:schemeClr>
                </a:solidFill>
                <a:cs typeface="Arial" pitchFamily="34" charset="0"/>
              </a:rPr>
              <a:t> ≠ רופא</a:t>
            </a:r>
            <a:br>
              <a:rPr lang="en-US" sz="4000" b="1" u="sng" dirty="0">
                <a:ln w="12700">
                  <a:solidFill>
                    <a:srgbClr val="002060"/>
                  </a:solidFill>
                  <a:prstDash val="solid"/>
                </a:ln>
                <a:solidFill>
                  <a:srgbClr val="FF6600"/>
                </a:solidFill>
                <a:effectLst>
                  <a:outerShdw blurRad="41275" dist="20320" dir="1800000" algn="tl" rotWithShape="0">
                    <a:srgbClr val="000000">
                      <a:alpha val="40000"/>
                    </a:srgbClr>
                  </a:outerShdw>
                </a:effectLst>
                <a:cs typeface="Arial" pitchFamily="34" charset="0"/>
              </a:rPr>
            </a:br>
            <a:endParaRPr lang="he-IL" sz="4000" dirty="0"/>
          </a:p>
        </p:txBody>
      </p:sp>
      <p:sp>
        <p:nvSpPr>
          <p:cNvPr id="3" name="מציין מיקום תוכן 2">
            <a:extLst>
              <a:ext uri="{FF2B5EF4-FFF2-40B4-BE49-F238E27FC236}">
                <a16:creationId xmlns:a16="http://schemas.microsoft.com/office/drawing/2014/main" id="{2DFAD44E-FAAD-4E4F-9713-D24151A8244C}"/>
              </a:ext>
            </a:extLst>
          </p:cNvPr>
          <p:cNvSpPr>
            <a:spLocks noGrp="1"/>
          </p:cNvSpPr>
          <p:nvPr>
            <p:ph idx="1"/>
          </p:nvPr>
        </p:nvSpPr>
        <p:spPr/>
        <p:txBody>
          <a:bodyPr/>
          <a:lstStyle/>
          <a:p>
            <a:r>
              <a:rPr lang="he-IL" sz="2000" b="0" dirty="0"/>
              <a:t>1. אין לקבוע מוות</a:t>
            </a:r>
          </a:p>
          <a:p>
            <a:r>
              <a:rPr lang="he-IL" sz="2000" b="0" dirty="0"/>
              <a:t>2. אין לתת תרופות</a:t>
            </a:r>
          </a:p>
          <a:p>
            <a:r>
              <a:rPr lang="he-IL" sz="2000" b="0" dirty="0"/>
              <a:t>3. אין לשחרר חולה/נפגע ללא המשך טיפול רפואי</a:t>
            </a:r>
          </a:p>
          <a:p>
            <a:r>
              <a:rPr lang="he-IL" sz="2000" b="0" dirty="0"/>
              <a:t>4. אין להכות חולה/נפגע - גם לא לצורך 'בדיקת הכרה'</a:t>
            </a:r>
          </a:p>
          <a:p>
            <a:r>
              <a:rPr lang="he-IL" sz="2000" b="0" dirty="0"/>
              <a:t>5. אין לתת אבחנה רפואית (מדובר רק בהשערה בהתאם לנסיבות)</a:t>
            </a:r>
          </a:p>
          <a:p>
            <a:r>
              <a:rPr lang="he-IL" sz="2000" dirty="0"/>
              <a:t>6. אין לחרוג מסמכויות!</a:t>
            </a:r>
          </a:p>
          <a:p>
            <a:endParaRPr lang="he-IL" sz="2000" dirty="0"/>
          </a:p>
          <a:p>
            <a:endParaRPr lang="he-IL" sz="2000" dirty="0"/>
          </a:p>
          <a:p>
            <a:endParaRPr lang="he-IL" sz="2000" dirty="0"/>
          </a:p>
          <a:p>
            <a:endParaRPr lang="he-IL" sz="2000" dirty="0"/>
          </a:p>
          <a:p>
            <a:endParaRPr lang="he-IL" sz="2000" dirty="0"/>
          </a:p>
          <a:p>
            <a:endParaRPr lang="he-IL" dirty="0"/>
          </a:p>
        </p:txBody>
      </p:sp>
      <p:pic>
        <p:nvPicPr>
          <p:cNvPr id="5" name="Picture 2" descr="C:\Users\אצתנעמי\Desktop\Desktop\Desktop\Desktop\Desktop\Desktop\Desktop\שלנו\צופיה\לימודים\עבודות צופיה\שנה ד'(+השלמות שנה א' משאל)\עבודת ב.אד משאל\תמונות לאתר דפז\תמונות לאתר 014.jpg">
            <a:extLst>
              <a:ext uri="{FF2B5EF4-FFF2-40B4-BE49-F238E27FC236}">
                <a16:creationId xmlns:a16="http://schemas.microsoft.com/office/drawing/2014/main" id="{6DD0B431-BB26-433B-A07B-6B268B6704CA}"/>
              </a:ext>
            </a:extLst>
          </p:cNvPr>
          <p:cNvPicPr>
            <a:picLocks noChangeAspect="1" noChangeArrowheads="1"/>
          </p:cNvPicPr>
          <p:nvPr/>
        </p:nvPicPr>
        <p:blipFill>
          <a:blip r:embed="rId2" cstate="print"/>
          <a:srcRect/>
          <a:stretch>
            <a:fillRect/>
          </a:stretch>
        </p:blipFill>
        <p:spPr bwMode="auto">
          <a:xfrm>
            <a:off x="179512" y="5013176"/>
            <a:ext cx="2232248" cy="1674097"/>
          </a:xfrm>
          <a:prstGeom prst="ellipse">
            <a:avLst/>
          </a:prstGeom>
          <a:ln>
            <a:noFill/>
          </a:ln>
          <a:effectLst>
            <a:softEdge rad="112500"/>
          </a:effectLst>
        </p:spPr>
      </p:pic>
      <p:grpSp>
        <p:nvGrpSpPr>
          <p:cNvPr id="6" name="קבוצה 5">
            <a:extLst>
              <a:ext uri="{FF2B5EF4-FFF2-40B4-BE49-F238E27FC236}">
                <a16:creationId xmlns:a16="http://schemas.microsoft.com/office/drawing/2014/main" id="{CA4D5125-03CA-4FC6-9BBF-720543C83001}"/>
              </a:ext>
            </a:extLst>
          </p:cNvPr>
          <p:cNvGrpSpPr/>
          <p:nvPr/>
        </p:nvGrpSpPr>
        <p:grpSpPr>
          <a:xfrm>
            <a:off x="1524000" y="1504953"/>
            <a:ext cx="6096000" cy="1521000"/>
            <a:chOff x="0" y="870921"/>
            <a:chExt cx="6096000" cy="1521000"/>
          </a:xfrm>
        </p:grpSpPr>
        <p:sp>
          <p:nvSpPr>
            <p:cNvPr id="7" name="מלבן: פינות מעוגלות 6">
              <a:extLst>
                <a:ext uri="{FF2B5EF4-FFF2-40B4-BE49-F238E27FC236}">
                  <a16:creationId xmlns:a16="http://schemas.microsoft.com/office/drawing/2014/main" id="{257F1CAC-D9E9-4195-AF2B-D73DB685197D}"/>
                </a:ext>
              </a:extLst>
            </p:cNvPr>
            <p:cNvSpPr/>
            <p:nvPr/>
          </p:nvSpPr>
          <p:spPr>
            <a:xfrm rot="20993646">
              <a:off x="0" y="870921"/>
              <a:ext cx="6096000" cy="1521000"/>
            </a:xfrm>
            <a:prstGeom prst="roundRect">
              <a:avLst/>
            </a:prstGeom>
            <a:solidFill>
              <a:schemeClr val="accent1">
                <a:lumMod val="50000"/>
              </a:schemeClr>
            </a:solidFill>
            <a:ln>
              <a:noFill/>
            </a:ln>
          </p:spPr>
          <p:style>
            <a:lnRef idx="0">
              <a:scrgbClr r="0" g="0" b="0"/>
            </a:lnRef>
            <a:fillRef idx="3">
              <a:scrgbClr r="0" g="0" b="0"/>
            </a:fillRef>
            <a:effectRef idx="3">
              <a:schemeClr val="lt1">
                <a:hueOff val="0"/>
                <a:satOff val="0"/>
                <a:lumOff val="0"/>
                <a:alphaOff val="0"/>
              </a:schemeClr>
            </a:effectRef>
            <a:fontRef idx="minor">
              <a:schemeClr val="dk1">
                <a:hueOff val="0"/>
                <a:satOff val="0"/>
                <a:lumOff val="0"/>
                <a:alphaOff val="0"/>
              </a:schemeClr>
            </a:fontRef>
          </p:style>
        </p:sp>
        <p:sp>
          <p:nvSpPr>
            <p:cNvPr id="8" name="מלבן: פינות מעוגלות 4">
              <a:extLst>
                <a:ext uri="{FF2B5EF4-FFF2-40B4-BE49-F238E27FC236}">
                  <a16:creationId xmlns:a16="http://schemas.microsoft.com/office/drawing/2014/main" id="{F9F5B4CF-9F69-42B2-988E-ED953A3D2391}"/>
                </a:ext>
              </a:extLst>
            </p:cNvPr>
            <p:cNvSpPr txBox="1"/>
            <p:nvPr/>
          </p:nvSpPr>
          <p:spPr>
            <a:xfrm rot="20993646">
              <a:off x="74249" y="945170"/>
              <a:ext cx="5947502" cy="137250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247650" rIns="247650" bIns="247650" numCol="1" spcCol="1270" anchor="ctr" anchorCtr="0">
              <a:noAutofit/>
            </a:bodyPr>
            <a:lstStyle/>
            <a:p>
              <a:pPr marL="0" lvl="0" indent="0" algn="r" defTabSz="2889250" rtl="1">
                <a:lnSpc>
                  <a:spcPct val="90000"/>
                </a:lnSpc>
                <a:spcBef>
                  <a:spcPct val="0"/>
                </a:spcBef>
                <a:spcAft>
                  <a:spcPct val="35000"/>
                </a:spcAft>
                <a:buNone/>
              </a:pPr>
              <a:r>
                <a:rPr lang="he-IL" sz="6500" b="1" kern="1200" cap="none" spc="0"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6600"/>
                  </a:solidFill>
                  <a:effectLst>
                    <a:outerShdw blurRad="50800" dist="40000" dir="5400000" algn="tl" rotWithShape="0">
                      <a:srgbClr val="000000">
                        <a:shade val="5000"/>
                        <a:satMod val="120000"/>
                        <a:alpha val="33000"/>
                      </a:srgbClr>
                    </a:outerShdw>
                  </a:effectLst>
                </a:rPr>
                <a:t>מע"ר</a:t>
              </a:r>
              <a:r>
                <a:rPr lang="he-IL" sz="6500" b="1" kern="1200"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6600"/>
                  </a:solidFill>
                  <a:effectLst>
                    <a:outerShdw blurRad="50800" dist="40000" dir="5400000" algn="tl" rotWithShape="0">
                      <a:srgbClr val="000000">
                        <a:shade val="5000"/>
                        <a:satMod val="120000"/>
                        <a:alpha val="33000"/>
                      </a:srgbClr>
                    </a:outerShdw>
                  </a:effectLst>
                </a:rPr>
                <a:t> אינו רופא</a:t>
              </a:r>
            </a:p>
          </p:txBody>
        </p:sp>
      </p:grpSp>
      <p:grpSp>
        <p:nvGrpSpPr>
          <p:cNvPr id="9" name="קבוצה 8">
            <a:extLst>
              <a:ext uri="{FF2B5EF4-FFF2-40B4-BE49-F238E27FC236}">
                <a16:creationId xmlns:a16="http://schemas.microsoft.com/office/drawing/2014/main" id="{13CFC4CB-6BB6-4AC0-B6F1-047BCEAC4182}"/>
              </a:ext>
            </a:extLst>
          </p:cNvPr>
          <p:cNvGrpSpPr/>
          <p:nvPr/>
        </p:nvGrpSpPr>
        <p:grpSpPr>
          <a:xfrm>
            <a:off x="1940458" y="3480040"/>
            <a:ext cx="6096000" cy="1521000"/>
            <a:chOff x="0" y="-546625"/>
            <a:chExt cx="6096000" cy="1521000"/>
          </a:xfrm>
        </p:grpSpPr>
        <p:sp>
          <p:nvSpPr>
            <p:cNvPr id="10" name="מלבן: פינות מעוגלות 9">
              <a:extLst>
                <a:ext uri="{FF2B5EF4-FFF2-40B4-BE49-F238E27FC236}">
                  <a16:creationId xmlns:a16="http://schemas.microsoft.com/office/drawing/2014/main" id="{FC2699E2-4F98-4E49-8308-5D46C3C39081}"/>
                </a:ext>
              </a:extLst>
            </p:cNvPr>
            <p:cNvSpPr/>
            <p:nvPr/>
          </p:nvSpPr>
          <p:spPr>
            <a:xfrm rot="20993646">
              <a:off x="0" y="-546625"/>
              <a:ext cx="6096000" cy="1521000"/>
            </a:xfrm>
            <a:prstGeom prst="roundRect">
              <a:avLst/>
            </a:prstGeom>
            <a:solidFill>
              <a:schemeClr val="accent1">
                <a:lumMod val="50000"/>
              </a:schemeClr>
            </a:solidFill>
            <a:ln>
              <a:noFill/>
            </a:ln>
          </p:spPr>
          <p:style>
            <a:lnRef idx="0">
              <a:scrgbClr r="0" g="0" b="0"/>
            </a:lnRef>
            <a:fillRef idx="3">
              <a:scrgbClr r="0" g="0" b="0"/>
            </a:fillRef>
            <a:effectRef idx="3">
              <a:schemeClr val="lt1">
                <a:hueOff val="0"/>
                <a:satOff val="0"/>
                <a:lumOff val="0"/>
                <a:alphaOff val="0"/>
              </a:schemeClr>
            </a:effectRef>
            <a:fontRef idx="minor">
              <a:schemeClr val="dk1">
                <a:hueOff val="0"/>
                <a:satOff val="0"/>
                <a:lumOff val="0"/>
                <a:alphaOff val="0"/>
              </a:schemeClr>
            </a:fontRef>
          </p:style>
        </p:sp>
        <p:sp>
          <p:nvSpPr>
            <p:cNvPr id="11" name="מלבן: פינות מעוגלות 4">
              <a:extLst>
                <a:ext uri="{FF2B5EF4-FFF2-40B4-BE49-F238E27FC236}">
                  <a16:creationId xmlns:a16="http://schemas.microsoft.com/office/drawing/2014/main" id="{286A4BAB-C716-4717-81A0-2A00DA29A91A}"/>
                </a:ext>
              </a:extLst>
            </p:cNvPr>
            <p:cNvSpPr txBox="1"/>
            <p:nvPr/>
          </p:nvSpPr>
          <p:spPr>
            <a:xfrm rot="20993646">
              <a:off x="74249" y="-472376"/>
              <a:ext cx="5947502" cy="137250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247650" rIns="247650" bIns="247650" numCol="1" spcCol="1270" anchor="ctr" anchorCtr="0">
              <a:noAutofit/>
            </a:bodyPr>
            <a:lstStyle/>
            <a:p>
              <a:pPr marL="0" lvl="0" indent="0" algn="r" defTabSz="2889250" rtl="1">
                <a:lnSpc>
                  <a:spcPct val="90000"/>
                </a:lnSpc>
                <a:spcBef>
                  <a:spcPct val="0"/>
                </a:spcBef>
                <a:spcAft>
                  <a:spcPct val="35000"/>
                </a:spcAft>
                <a:buNone/>
              </a:pPr>
              <a:r>
                <a:rPr lang="he-IL" sz="6500" b="1" kern="1200"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6600"/>
                  </a:solidFill>
                  <a:effectLst>
                    <a:outerShdw blurRad="50800" dist="40000" dir="5400000" algn="tl" rotWithShape="0">
                      <a:srgbClr val="000000">
                        <a:shade val="5000"/>
                        <a:satMod val="120000"/>
                        <a:alpha val="33000"/>
                      </a:srgbClr>
                    </a:outerShdw>
                  </a:effectLst>
                </a:rPr>
                <a:t>סודיות רפואית!</a:t>
              </a:r>
            </a:p>
          </p:txBody>
        </p:sp>
      </p:grpSp>
      <p:pic>
        <p:nvPicPr>
          <p:cNvPr id="12" name="תמונה 4">
            <a:extLst>
              <a:ext uri="{FF2B5EF4-FFF2-40B4-BE49-F238E27FC236}">
                <a16:creationId xmlns:a16="http://schemas.microsoft.com/office/drawing/2014/main" id="{AF482876-EF95-48DE-97B9-C5D7D2011C7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16576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fade">
                                      <p:cBhvr>
                                        <p:cTn id="54" dur="1000"/>
                                        <p:tgtEl>
                                          <p:spTgt spid="6"/>
                                        </p:tgtEl>
                                      </p:cBhvr>
                                    </p:animEffect>
                                    <p:anim calcmode="lin" valueType="num">
                                      <p:cBhvr>
                                        <p:cTn id="55" dur="1000" fill="hold"/>
                                        <p:tgtEl>
                                          <p:spTgt spid="6"/>
                                        </p:tgtEl>
                                        <p:attrNameLst>
                                          <p:attrName>ppt_x</p:attrName>
                                        </p:attrNameLst>
                                      </p:cBhvr>
                                      <p:tavLst>
                                        <p:tav tm="0">
                                          <p:val>
                                            <p:strVal val="#ppt_x"/>
                                          </p:val>
                                        </p:tav>
                                        <p:tav tm="100000">
                                          <p:val>
                                            <p:strVal val="#ppt_x"/>
                                          </p:val>
                                        </p:tav>
                                      </p:tavLst>
                                    </p:anim>
                                    <p:anim calcmode="lin" valueType="num">
                                      <p:cBhvr>
                                        <p:cTn id="5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fade">
                                      <p:cBhvr>
                                        <p:cTn id="61" dur="1000"/>
                                        <p:tgtEl>
                                          <p:spTgt spid="9"/>
                                        </p:tgtEl>
                                      </p:cBhvr>
                                    </p:animEffect>
                                    <p:anim calcmode="lin" valueType="num">
                                      <p:cBhvr>
                                        <p:cTn id="62" dur="1000" fill="hold"/>
                                        <p:tgtEl>
                                          <p:spTgt spid="9"/>
                                        </p:tgtEl>
                                        <p:attrNameLst>
                                          <p:attrName>ppt_x</p:attrName>
                                        </p:attrNameLst>
                                      </p:cBhvr>
                                      <p:tavLst>
                                        <p:tav tm="0">
                                          <p:val>
                                            <p:strVal val="#ppt_x"/>
                                          </p:val>
                                        </p:tav>
                                        <p:tav tm="100000">
                                          <p:val>
                                            <p:strVal val="#ppt_x"/>
                                          </p:val>
                                        </p:tav>
                                      </p:tavLst>
                                    </p:anim>
                                    <p:anim calcmode="lin" valueType="num">
                                      <p:cBhvr>
                                        <p:cTn id="6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7CF4AC2-4247-4B6B-BA57-731D56AF13F8}"/>
              </a:ext>
            </a:extLst>
          </p:cNvPr>
          <p:cNvSpPr>
            <a:spLocks noGrp="1"/>
          </p:cNvSpPr>
          <p:nvPr>
            <p:ph type="title"/>
          </p:nvPr>
        </p:nvSpPr>
        <p:spPr>
          <a:xfrm>
            <a:off x="822960" y="286604"/>
            <a:ext cx="7543800" cy="1012225"/>
          </a:xfrm>
        </p:spPr>
        <p:txBody>
          <a:bodyPr>
            <a:normAutofit/>
          </a:bodyPr>
          <a:lstStyle/>
          <a:p>
            <a:pPr algn="ctr"/>
            <a:r>
              <a:rPr lang="he-IL" sz="4000" b="1" spc="0" dirty="0">
                <a:ln/>
                <a:solidFill>
                  <a:schemeClr val="bg2">
                    <a:lumMod val="50000"/>
                  </a:schemeClr>
                </a:solidFill>
                <a:cs typeface="Arial" pitchFamily="34" charset="0"/>
              </a:rPr>
              <a:t>כללי התנהגות </a:t>
            </a:r>
            <a:r>
              <a:rPr lang="he-IL" sz="4000" b="1" spc="0" dirty="0" err="1">
                <a:ln/>
                <a:solidFill>
                  <a:schemeClr val="bg2">
                    <a:lumMod val="50000"/>
                  </a:schemeClr>
                </a:solidFill>
                <a:cs typeface="Arial" pitchFamily="34" charset="0"/>
              </a:rPr>
              <a:t>למע"ר</a:t>
            </a:r>
            <a:endParaRPr lang="he-IL" sz="4000" dirty="0"/>
          </a:p>
        </p:txBody>
      </p:sp>
      <p:grpSp>
        <p:nvGrpSpPr>
          <p:cNvPr id="4" name="קבוצה 3">
            <a:extLst>
              <a:ext uri="{FF2B5EF4-FFF2-40B4-BE49-F238E27FC236}">
                <a16:creationId xmlns:a16="http://schemas.microsoft.com/office/drawing/2014/main" id="{07DCEB28-4A7C-45C1-8D63-90476ED3CEF7}"/>
              </a:ext>
            </a:extLst>
          </p:cNvPr>
          <p:cNvGrpSpPr/>
          <p:nvPr/>
        </p:nvGrpSpPr>
        <p:grpSpPr>
          <a:xfrm>
            <a:off x="5220072" y="2204864"/>
            <a:ext cx="2952328" cy="4104456"/>
            <a:chOff x="4247456" y="685884"/>
            <a:chExt cx="2808808" cy="4791213"/>
          </a:xfrm>
        </p:grpSpPr>
        <p:sp>
          <p:nvSpPr>
            <p:cNvPr id="5" name="צורה חופשית 10">
              <a:extLst>
                <a:ext uri="{FF2B5EF4-FFF2-40B4-BE49-F238E27FC236}">
                  <a16:creationId xmlns:a16="http://schemas.microsoft.com/office/drawing/2014/main" id="{DF60E64D-6CE3-4097-A36A-329B468D24E4}"/>
                </a:ext>
              </a:extLst>
            </p:cNvPr>
            <p:cNvSpPr/>
            <p:nvPr/>
          </p:nvSpPr>
          <p:spPr>
            <a:xfrm>
              <a:off x="4247456" y="685884"/>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1. שקט נפשי</a:t>
              </a:r>
              <a:endParaRPr lang="en-US" kern="1200" dirty="0"/>
            </a:p>
          </p:txBody>
        </p:sp>
        <p:sp>
          <p:nvSpPr>
            <p:cNvPr id="6" name="צורה חופשית 11">
              <a:extLst>
                <a:ext uri="{FF2B5EF4-FFF2-40B4-BE49-F238E27FC236}">
                  <a16:creationId xmlns:a16="http://schemas.microsoft.com/office/drawing/2014/main" id="{AEA2A845-597C-4093-A1A1-2C3C0D5E1FB1}"/>
                </a:ext>
              </a:extLst>
            </p:cNvPr>
            <p:cNvSpPr/>
            <p:nvPr/>
          </p:nvSpPr>
          <p:spPr>
            <a:xfrm>
              <a:off x="4247456" y="1561547"/>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2. אדיבות </a:t>
              </a:r>
              <a:endParaRPr lang="en-US" kern="1200" dirty="0"/>
            </a:p>
          </p:txBody>
        </p:sp>
        <p:sp>
          <p:nvSpPr>
            <p:cNvPr id="7" name="צורה חופשית 12">
              <a:extLst>
                <a:ext uri="{FF2B5EF4-FFF2-40B4-BE49-F238E27FC236}">
                  <a16:creationId xmlns:a16="http://schemas.microsoft.com/office/drawing/2014/main" id="{E3DFAB9C-FB0B-4680-84C9-70C1D840F737}"/>
                </a:ext>
              </a:extLst>
            </p:cNvPr>
            <p:cNvSpPr/>
            <p:nvPr/>
          </p:nvSpPr>
          <p:spPr>
            <a:xfrm>
              <a:off x="4247456" y="2437209"/>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3. הרגעה למטופל ולסביבה</a:t>
              </a:r>
              <a:endParaRPr lang="en-US" kern="1200" dirty="0"/>
            </a:p>
          </p:txBody>
        </p:sp>
        <p:sp>
          <p:nvSpPr>
            <p:cNvPr id="8" name="צורה חופשית 13">
              <a:extLst>
                <a:ext uri="{FF2B5EF4-FFF2-40B4-BE49-F238E27FC236}">
                  <a16:creationId xmlns:a16="http://schemas.microsoft.com/office/drawing/2014/main" id="{761A1B39-3F0E-4C9B-BFE0-1FB27A84BDBB}"/>
                </a:ext>
              </a:extLst>
            </p:cNvPr>
            <p:cNvSpPr/>
            <p:nvPr/>
          </p:nvSpPr>
          <p:spPr>
            <a:xfrm>
              <a:off x="4247456" y="3312872"/>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4. ביטחון עצמי </a:t>
              </a:r>
              <a:endParaRPr lang="en-US" kern="1200" dirty="0"/>
            </a:p>
          </p:txBody>
        </p:sp>
        <p:sp>
          <p:nvSpPr>
            <p:cNvPr id="9" name="צורה חופשית 14">
              <a:extLst>
                <a:ext uri="{FF2B5EF4-FFF2-40B4-BE49-F238E27FC236}">
                  <a16:creationId xmlns:a16="http://schemas.microsoft.com/office/drawing/2014/main" id="{59512612-D4A0-4240-91D1-756BB842D93F}"/>
                </a:ext>
              </a:extLst>
            </p:cNvPr>
            <p:cNvSpPr/>
            <p:nvPr/>
          </p:nvSpPr>
          <p:spPr>
            <a:xfrm>
              <a:off x="4247456" y="4188535"/>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5. הסבר כל שלב למטופל</a:t>
              </a:r>
              <a:endParaRPr lang="en-US" kern="1200" dirty="0"/>
            </a:p>
          </p:txBody>
        </p:sp>
        <p:sp>
          <p:nvSpPr>
            <p:cNvPr id="10" name="צורה חופשית 15">
              <a:extLst>
                <a:ext uri="{FF2B5EF4-FFF2-40B4-BE49-F238E27FC236}">
                  <a16:creationId xmlns:a16="http://schemas.microsoft.com/office/drawing/2014/main" id="{40A301A8-E123-4138-9B3E-F32E7128C49C}"/>
                </a:ext>
              </a:extLst>
            </p:cNvPr>
            <p:cNvSpPr/>
            <p:nvPr/>
          </p:nvSpPr>
          <p:spPr>
            <a:xfrm>
              <a:off x="4247456" y="5064198"/>
              <a:ext cx="2808808" cy="412899"/>
            </a:xfrm>
            <a:custGeom>
              <a:avLst/>
              <a:gdLst>
                <a:gd name="connsiteX0" fmla="*/ 0 w 2808808"/>
                <a:gd name="connsiteY0" fmla="*/ 68818 h 412899"/>
                <a:gd name="connsiteX1" fmla="*/ 20156 w 2808808"/>
                <a:gd name="connsiteY1" fmla="*/ 20156 h 412899"/>
                <a:gd name="connsiteX2" fmla="*/ 68818 w 2808808"/>
                <a:gd name="connsiteY2" fmla="*/ 0 h 412899"/>
                <a:gd name="connsiteX3" fmla="*/ 2739990 w 2808808"/>
                <a:gd name="connsiteY3" fmla="*/ 0 h 412899"/>
                <a:gd name="connsiteX4" fmla="*/ 2788652 w 2808808"/>
                <a:gd name="connsiteY4" fmla="*/ 20156 h 412899"/>
                <a:gd name="connsiteX5" fmla="*/ 2808808 w 2808808"/>
                <a:gd name="connsiteY5" fmla="*/ 68818 h 412899"/>
                <a:gd name="connsiteX6" fmla="*/ 2808808 w 2808808"/>
                <a:gd name="connsiteY6" fmla="*/ 344081 h 412899"/>
                <a:gd name="connsiteX7" fmla="*/ 2788652 w 2808808"/>
                <a:gd name="connsiteY7" fmla="*/ 392743 h 412899"/>
                <a:gd name="connsiteX8" fmla="*/ 2739990 w 2808808"/>
                <a:gd name="connsiteY8" fmla="*/ 412899 h 412899"/>
                <a:gd name="connsiteX9" fmla="*/ 68818 w 2808808"/>
                <a:gd name="connsiteY9" fmla="*/ 412899 h 412899"/>
                <a:gd name="connsiteX10" fmla="*/ 20156 w 2808808"/>
                <a:gd name="connsiteY10" fmla="*/ 392743 h 412899"/>
                <a:gd name="connsiteX11" fmla="*/ 0 w 2808808"/>
                <a:gd name="connsiteY11" fmla="*/ 344081 h 412899"/>
                <a:gd name="connsiteX12" fmla="*/ 0 w 2808808"/>
                <a:gd name="connsiteY12" fmla="*/ 68818 h 41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08808" h="412899">
                  <a:moveTo>
                    <a:pt x="0" y="68818"/>
                  </a:moveTo>
                  <a:cubicBezTo>
                    <a:pt x="0" y="50566"/>
                    <a:pt x="7250" y="33062"/>
                    <a:pt x="20156" y="20156"/>
                  </a:cubicBezTo>
                  <a:cubicBezTo>
                    <a:pt x="33062" y="7250"/>
                    <a:pt x="50566" y="0"/>
                    <a:pt x="68818" y="0"/>
                  </a:cubicBezTo>
                  <a:lnTo>
                    <a:pt x="2739990" y="0"/>
                  </a:lnTo>
                  <a:cubicBezTo>
                    <a:pt x="2758242" y="0"/>
                    <a:pt x="2775746" y="7250"/>
                    <a:pt x="2788652" y="20156"/>
                  </a:cubicBezTo>
                  <a:cubicBezTo>
                    <a:pt x="2801558" y="33062"/>
                    <a:pt x="2808808" y="50566"/>
                    <a:pt x="2808808" y="68818"/>
                  </a:cubicBezTo>
                  <a:lnTo>
                    <a:pt x="2808808" y="344081"/>
                  </a:lnTo>
                  <a:cubicBezTo>
                    <a:pt x="2808808" y="362333"/>
                    <a:pt x="2801558" y="379837"/>
                    <a:pt x="2788652" y="392743"/>
                  </a:cubicBezTo>
                  <a:cubicBezTo>
                    <a:pt x="2775746" y="405649"/>
                    <a:pt x="2758242" y="412899"/>
                    <a:pt x="2739990" y="412899"/>
                  </a:cubicBezTo>
                  <a:lnTo>
                    <a:pt x="68818" y="412899"/>
                  </a:lnTo>
                  <a:cubicBezTo>
                    <a:pt x="50566" y="412899"/>
                    <a:pt x="33062" y="405649"/>
                    <a:pt x="20156" y="392743"/>
                  </a:cubicBezTo>
                  <a:cubicBezTo>
                    <a:pt x="7250" y="379837"/>
                    <a:pt x="0" y="362333"/>
                    <a:pt x="0" y="344081"/>
                  </a:cubicBezTo>
                  <a:lnTo>
                    <a:pt x="0" y="68818"/>
                  </a:lnTo>
                  <a:close/>
                </a:path>
              </a:pathLst>
            </a:custGeom>
          </p:spPr>
          <p:style>
            <a:lnRef idx="0">
              <a:schemeClr val="dk1">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1">
                <a:hueOff val="0"/>
                <a:satOff val="0"/>
                <a:lumOff val="0"/>
                <a:alphaOff val="0"/>
              </a:schemeClr>
            </a:fontRef>
          </p:style>
          <p:txBody>
            <a:bodyPr spcFirstLastPara="0" vert="horz" wrap="square" lIns="96356" tIns="96356" rIns="96356" bIns="96356" numCol="1" spcCol="1270" anchor="ctr" anchorCtr="0">
              <a:noAutofit/>
            </a:bodyPr>
            <a:lstStyle/>
            <a:p>
              <a:pPr lvl="0" algn="r" defTabSz="889000" rtl="1">
                <a:lnSpc>
                  <a:spcPct val="90000"/>
                </a:lnSpc>
                <a:spcBef>
                  <a:spcPct val="0"/>
                </a:spcBef>
                <a:spcAft>
                  <a:spcPct val="35000"/>
                </a:spcAft>
              </a:pPr>
              <a:r>
                <a:rPr lang="he-IL" kern="1200" dirty="0"/>
                <a:t>6. בגרות </a:t>
              </a:r>
            </a:p>
          </p:txBody>
        </p:sp>
      </p:grpSp>
      <p:graphicFrame>
        <p:nvGraphicFramePr>
          <p:cNvPr id="11" name="דיאגרמה 10">
            <a:extLst>
              <a:ext uri="{FF2B5EF4-FFF2-40B4-BE49-F238E27FC236}">
                <a16:creationId xmlns:a16="http://schemas.microsoft.com/office/drawing/2014/main" id="{9240EA40-BB46-4C9E-9E34-DBF09D7D18E1}"/>
              </a:ext>
            </a:extLst>
          </p:cNvPr>
          <p:cNvGraphicFramePr/>
          <p:nvPr>
            <p:extLst>
              <p:ext uri="{D42A27DB-BD31-4B8C-83A1-F6EECF244321}">
                <p14:modId xmlns:p14="http://schemas.microsoft.com/office/powerpoint/2010/main" val="544066052"/>
              </p:ext>
            </p:extLst>
          </p:nvPr>
        </p:nvGraphicFramePr>
        <p:xfrm>
          <a:off x="1835696" y="3789040"/>
          <a:ext cx="1223615" cy="504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סוגר מסולסל שמאלי 11">
            <a:extLst>
              <a:ext uri="{FF2B5EF4-FFF2-40B4-BE49-F238E27FC236}">
                <a16:creationId xmlns:a16="http://schemas.microsoft.com/office/drawing/2014/main" id="{B329B254-7237-45AB-B297-2711FA15B9DC}"/>
              </a:ext>
            </a:extLst>
          </p:cNvPr>
          <p:cNvSpPr/>
          <p:nvPr/>
        </p:nvSpPr>
        <p:spPr bwMode="auto">
          <a:xfrm>
            <a:off x="3780879" y="1916832"/>
            <a:ext cx="1079154" cy="4320728"/>
          </a:xfrm>
          <a:prstGeom prst="leftBrace">
            <a:avLst/>
          </a:prstGeom>
          <a:ln>
            <a:solidFill>
              <a:srgbClr val="FF6600"/>
            </a:solidFill>
            <a:headEnd type="none" w="med" len="med"/>
            <a:tailEnd type="none" w="med" len="med"/>
          </a:ln>
        </p:spPr>
        <p:style>
          <a:lnRef idx="3">
            <a:schemeClr val="accent1"/>
          </a:lnRef>
          <a:fillRef idx="0">
            <a:schemeClr val="accent1"/>
          </a:fillRef>
          <a:effectRef idx="2">
            <a:schemeClr val="accent1"/>
          </a:effectRef>
          <a:fontRef idx="minor">
            <a:schemeClr val="tx1"/>
          </a:fontRef>
        </p:style>
        <p:txBody>
          <a:bodyPr wrap="none" rtlCol="1" anchor="ctr"/>
          <a:lstStyle/>
          <a:p>
            <a:pPr>
              <a:defRPr/>
            </a:pPr>
            <a:endParaRPr lang="he-IL"/>
          </a:p>
        </p:txBody>
      </p:sp>
      <p:pic>
        <p:nvPicPr>
          <p:cNvPr id="13" name="תמונה 4">
            <a:extLst>
              <a:ext uri="{FF2B5EF4-FFF2-40B4-BE49-F238E27FC236}">
                <a16:creationId xmlns:a16="http://schemas.microsoft.com/office/drawing/2014/main" id="{35C88C29-EAC9-4C7C-A367-D32A8E8220E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01354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1000" fill="hold"/>
                                        <p:tgtEl>
                                          <p:spTgt spid="12"/>
                                        </p:tgtEl>
                                        <p:attrNameLst>
                                          <p:attrName>ppt_w</p:attrName>
                                        </p:attrNameLst>
                                      </p:cBhvr>
                                      <p:tavLst>
                                        <p:tav tm="0">
                                          <p:val>
                                            <p:fltVal val="0"/>
                                          </p:val>
                                        </p:tav>
                                        <p:tav tm="100000">
                                          <p:val>
                                            <p:strVal val="#ppt_w"/>
                                          </p:val>
                                        </p:tav>
                                      </p:tavLst>
                                    </p:anim>
                                    <p:anim calcmode="lin" valueType="num">
                                      <p:cBhvr>
                                        <p:cTn id="13" dur="10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דיאגרמה 8"/>
          <p:cNvGraphicFramePr/>
          <p:nvPr/>
        </p:nvGraphicFramePr>
        <p:xfrm>
          <a:off x="542925" y="1700808"/>
          <a:ext cx="8058150" cy="165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דיאגרמה 10"/>
          <p:cNvGraphicFramePr/>
          <p:nvPr/>
        </p:nvGraphicFramePr>
        <p:xfrm>
          <a:off x="1049338" y="3669010"/>
          <a:ext cx="7045325" cy="12001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Rectangle 6"/>
          <p:cNvSpPr>
            <a:spLocks noChangeArrowheads="1"/>
          </p:cNvSpPr>
          <p:nvPr/>
        </p:nvSpPr>
        <p:spPr bwMode="auto">
          <a:xfrm>
            <a:off x="1331913" y="476722"/>
            <a:ext cx="6475412" cy="1008062"/>
          </a:xfrm>
          <a:prstGeom prst="rect">
            <a:avLst/>
          </a:prstGeom>
          <a:noFill/>
          <a:ln w="9525">
            <a:noFill/>
            <a:miter lim="800000"/>
            <a:headEnd/>
            <a:tailEnd/>
          </a:ln>
        </p:spPr>
        <p:txBody>
          <a:bodyPr anchor="ctr"/>
          <a:lstStyle/>
          <a:p>
            <a:pPr algn="ctr">
              <a:spcBef>
                <a:spcPct val="50000"/>
              </a:spcBef>
            </a:pPr>
            <a:r>
              <a:rPr lang="he-IL" sz="4000" b="1" dirty="0">
                <a:ln/>
                <a:solidFill>
                  <a:schemeClr val="bg2">
                    <a:lumMod val="50000"/>
                  </a:schemeClr>
                </a:solidFill>
              </a:rPr>
              <a:t>כללי התנהגות </a:t>
            </a:r>
            <a:r>
              <a:rPr lang="he-IL" sz="4000" b="1" dirty="0" err="1">
                <a:ln/>
                <a:solidFill>
                  <a:schemeClr val="bg2">
                    <a:lumMod val="50000"/>
                  </a:schemeClr>
                </a:solidFill>
              </a:rPr>
              <a:t>למע"ר</a:t>
            </a:r>
            <a:endParaRPr lang="en-US" sz="4000" b="1" u="sng" dirty="0">
              <a:ln w="12700">
                <a:solidFill>
                  <a:srgbClr val="002060"/>
                </a:solidFill>
                <a:prstDash val="solid"/>
              </a:ln>
              <a:solidFill>
                <a:srgbClr val="FF6600"/>
              </a:solidFill>
              <a:effectLst>
                <a:outerShdw blurRad="41275" dist="20320" dir="1800000" algn="tl" rotWithShape="0">
                  <a:srgbClr val="000000">
                    <a:alpha val="40000"/>
                  </a:srgbClr>
                </a:outerShdw>
              </a:effectLst>
              <a:cs typeface="Arial" pitchFamily="34" charset="0"/>
            </a:endParaRPr>
          </a:p>
        </p:txBody>
      </p:sp>
      <p:pic>
        <p:nvPicPr>
          <p:cNvPr id="5" name="תמונה 4">
            <a:extLst>
              <a:ext uri="{FF2B5EF4-FFF2-40B4-BE49-F238E27FC236}">
                <a16:creationId xmlns:a16="http://schemas.microsoft.com/office/drawing/2014/main" id="{AB29EB87-FB5B-40F5-91C4-3505A64335EA}"/>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0628" y="122216"/>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1" grpId="0">
        <p:bldAsOne/>
      </p:bldGraphic>
      <p:bldP spid="8" grpId="0" build="allAtOnce"/>
    </p:bldLst>
  </p:timing>
</p:sld>
</file>

<file path=ppt/theme/theme1.xml><?xml version="1.0" encoding="utf-8"?>
<a:theme xmlns:a="http://schemas.openxmlformats.org/drawingml/2006/main" name="מבט לאחור">
  <a:themeElements>
    <a:clrScheme name="מבט לאחור">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מבט לאחור">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מבט לאחור">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213</TotalTime>
  <Words>357</Words>
  <Application>Microsoft Office PowerPoint</Application>
  <PresentationFormat>‫הצגה על המסך (4:3)</PresentationFormat>
  <Paragraphs>45</Paragraphs>
  <Slides>8</Slides>
  <Notes>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8</vt:i4>
      </vt:variant>
    </vt:vector>
  </HeadingPairs>
  <TitlesOfParts>
    <vt:vector size="11" baseType="lpstr">
      <vt:lpstr>Calibri</vt:lpstr>
      <vt:lpstr>Calibri Light</vt:lpstr>
      <vt:lpstr>מבט לאחור</vt:lpstr>
      <vt:lpstr>מצגת של PowerPoint‏</vt:lpstr>
      <vt:lpstr>עזרה ראשונה-מושגים בסיסיים </vt:lpstr>
      <vt:lpstr>מטרות העזרה הראשונה</vt:lpstr>
      <vt:lpstr>תפקידי המע"ר</vt:lpstr>
      <vt:lpstr>אופן הביצוע - הטיפול </vt:lpstr>
      <vt:lpstr>מע"ר ≠ רופא </vt:lpstr>
      <vt:lpstr>כללי התנהגות למע"ר</vt:lpstr>
      <vt:lpstr>מצגת של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user1</dc:creator>
  <cp:lastModifiedBy>user1</cp:lastModifiedBy>
  <cp:revision>7</cp:revision>
  <dcterms:created xsi:type="dcterms:W3CDTF">2021-04-18T10:04:11Z</dcterms:created>
  <dcterms:modified xsi:type="dcterms:W3CDTF">2021-04-18T13:37:36Z</dcterms:modified>
</cp:coreProperties>
</file>