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977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46"/>
    <p:restoredTop sz="95946"/>
  </p:normalViewPr>
  <p:slideViewPr>
    <p:cSldViewPr snapToGrid="0" snapToObjects="1">
      <p:cViewPr varScale="1">
        <p:scale>
          <a:sx n="83" d="100"/>
          <a:sy n="83" d="100"/>
        </p:scale>
        <p:origin x="19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B7B657-E732-9747-9A93-F518BDB7B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4BC41A3-CB18-2840-A8DF-54E303CB6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CA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9976D98-D123-B440-8553-DB033F31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E04FC0-9407-634E-AFCE-8E2B12A0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CA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85950E-09C8-494C-8C5E-2921B9CE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13016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003BE3-B0C4-4947-9448-E6694E09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3E3FBB7-1B3D-3440-8498-EB4DB81CA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CA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76D1988-BB8B-E14C-92E7-0A19AF8E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028A18-F1A6-A24E-8BEF-0D69E8C2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CA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C822FDA-8E22-994E-9EED-5FB1B5B0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28184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9FA0D63-B820-A545-A2F4-F24B45EAF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DCAEC8E-A51B-AC44-87C8-4A9A59F9A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CA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A3C353-D204-9A46-9C6D-0C50F75D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497371A-2261-F040-A856-875E9038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CA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8FDAF12-AD18-A04E-8A84-AEA1EFE8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21697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18929D-6037-A742-8025-800BA262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5B1801-B211-1745-98BD-487F1E607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CA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226DF81-4662-CC4E-85B5-BECE5920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1BCE0E8-8911-3247-B830-8C8E2A63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CA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A0546-E759-F042-8A5E-CBCCD3DC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11156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C6BD23-1108-5449-A3FA-63FD12278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D6698E-EAD0-3C49-AEE5-4F5393311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8F8C618-75C1-424E-ADC8-F543DB91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63D7638-808A-334E-BADE-E949C542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CA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9314239-E885-044A-895A-2448A606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30123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5367A5-5E63-E74E-8DBE-591A68E6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BB2B712-12E5-0E4E-9781-6BCF4C247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CA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05A9D72-B804-3149-9628-6318F0FF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CA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9DB8F9B-4B04-994D-86C9-804E79A2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D1F9BB2-3DD4-404C-AC7F-E0167120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CA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6504C1F-761A-324C-A775-BEFC3F79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42132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2EEA14-D53F-4542-942D-89D96736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EA0FB3-4751-CB46-BEBD-DB3B03F8E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B46788A-F3EB-FD4B-817A-88960B0F3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CA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F458FFD-66A5-2344-B763-DE79FEB1F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FB2AC8C-7732-FA49-B6A7-BD7C1948B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CA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57605E4-A98E-9A44-8CDE-B7E11D19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744D29CB-7BD8-5F4F-BC66-B29EFEBA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CA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4860A81-611A-E04B-B152-B14A4144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10472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17D60F-E449-4646-93E1-B68FE8E1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0886933-BC5D-F547-8331-20EF281F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5A80758-91C9-C04A-8AF8-4D1F7CB6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CA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F3E3C0E-B7A9-C149-86C2-76A5B7E3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36708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E09437B-F756-8946-B202-29D95036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0074F9C-DD84-1940-9126-18294963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CA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E94741E-FA0C-7043-B2F0-81F8E1DD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12186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E072FA-951A-664C-97C1-DB24A801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FADFCD-B228-1C4E-8D64-D128FD30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CA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BBA56DF-18C8-EB4B-BDF3-92A8F501E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A29EAAA-3335-3B44-8866-F6B915A0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667D632-B45C-2F4E-AF16-F5B4F1F9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CA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1E11DF0-37B2-7840-AFDB-104EE629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612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7DD849-80BE-2646-BA0E-B8967799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1AF52E2-2206-AC45-9CC4-76785B73C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CA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A223FA6-A958-064C-A420-EB64E37B8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B30F68D-6CC1-554A-B58E-9988F065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74B7C4C-4394-9142-9028-3272389D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6C795C0-0172-F84C-94E5-AFAE0B9D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14373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A86DDC5-1EE9-7B45-8F8F-F1F9F425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he-CA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F620D3-E784-A64C-8D4F-A623E55CA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CA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A1B0C2D-5892-7B41-AF10-D5362099A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8D4D4-7C76-2B44-897B-8F63EB88C267}" type="datetimeFigureOut">
              <a:rPr lang="he-IL" smtClean="0"/>
              <a:t>כ"ו.אדר ב.תשפ"ב</a:t>
            </a:fld>
            <a:endParaRPr lang="he-CA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4C84E4B-DFDA-B84D-8AC9-EA358B5DD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CA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74A7D7D-30AA-E540-BC3C-AA8CA3F38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D3A7-7D1B-954F-A1E1-A2D17F3423A9}" type="slidenum">
              <a:rPr lang="he-CA" smtClean="0"/>
              <a:t>‹#›</a:t>
            </a:fld>
            <a:endParaRPr lang="he-CA"/>
          </a:p>
        </p:txBody>
      </p:sp>
    </p:spTree>
    <p:extLst>
      <p:ext uri="{BB962C8B-B14F-4D97-AF65-F5344CB8AC3E}">
        <p14:creationId xmlns:p14="http://schemas.microsoft.com/office/powerpoint/2010/main" val="333315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llergic reaction">
            <a:extLst>
              <a:ext uri="{FF2B5EF4-FFF2-40B4-BE49-F238E27FC236}">
                <a16:creationId xmlns:a16="http://schemas.microsoft.com/office/drawing/2014/main" id="{E8AC80DE-2D41-D049-8AD1-725609E511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14" b="99282" l="9626" r="88506">
                        <a14:foregroundMark x1="18678" y1="18822" x2="36063" y2="18822"/>
                        <a14:foregroundMark x1="36063" y1="18822" x2="59914" y2="16379"/>
                        <a14:foregroundMark x1="59914" y1="16379" x2="72701" y2="16667"/>
                        <a14:foregroundMark x1="72701" y1="16667" x2="81753" y2="22557"/>
                        <a14:foregroundMark x1="81753" y1="22557" x2="87787" y2="45259"/>
                        <a14:foregroundMark x1="87787" y1="45259" x2="86351" y2="71264"/>
                        <a14:foregroundMark x1="86351" y1="71264" x2="73420" y2="71552"/>
                        <a14:foregroundMark x1="76149" y1="21552" x2="18391" y2="22557"/>
                        <a14:foregroundMark x1="18391" y1="22557" x2="11351" y2="32328"/>
                        <a14:foregroundMark x1="11351" y1="32328" x2="7615" y2="42385"/>
                        <a14:foregroundMark x1="7615" y1="42385" x2="6034" y2="68822"/>
                        <a14:foregroundMark x1="6034" y1="68822" x2="20402" y2="88793"/>
                        <a14:foregroundMark x1="20402" y1="88793" x2="38793" y2="99282"/>
                        <a14:foregroundMark x1="38793" y1="99282" x2="38793" y2="99282"/>
                        <a14:foregroundMark x1="30891" y1="56753" x2="26149" y2="63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63" r="1346"/>
          <a:stretch/>
        </p:blipFill>
        <p:spPr bwMode="auto">
          <a:xfrm>
            <a:off x="953667" y="1525384"/>
            <a:ext cx="4480061" cy="38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גרפיקה 6" descr="מחט">
            <a:extLst>
              <a:ext uri="{FF2B5EF4-FFF2-40B4-BE49-F238E27FC236}">
                <a16:creationId xmlns:a16="http://schemas.microsoft.com/office/drawing/2014/main" id="{C76CCB4A-1E92-0A48-A913-D14AEAF10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1945" y="2231840"/>
            <a:ext cx="1576388" cy="1576388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153B7E3C-150D-5C41-89A0-4102DB4D9B4B}"/>
              </a:ext>
            </a:extLst>
          </p:cNvPr>
          <p:cNvSpPr/>
          <p:nvPr/>
        </p:nvSpPr>
        <p:spPr>
          <a:xfrm>
            <a:off x="5094946" y="2231840"/>
            <a:ext cx="55979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אלרגיה והשימוש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במזרק </a:t>
            </a:r>
            <a:r>
              <a:rPr lang="he-I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אפיפן</a:t>
            </a:r>
            <a:endParaRPr lang="he-I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0B3870D3-304F-7C40-9C32-1C76088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74" y="1493182"/>
            <a:ext cx="7702208" cy="4351338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מערכת החיסון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– הינה מערכת אשר תפקידה להגן על הגוף מפני פולשים בלתי רצויים כגון חיידקים, וירוסים, פטריות וטפילים וכן התפתחות סרטן.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תגובה אלרגית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– הינה תגובת יתר של מערכת החיסון כלפי גורמים שלרוב אינם מאיימים על גוף האדם כגון חומרי מזון, אבקנים, ארס דבורים העלולים להיכנס אל הגוף בשלל דרכים: מערכת הנשימה, העור, העיכול ועוד.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אלרגן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– החומר אליו האדם רגיש.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אלרגיה למזון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– הינה אלרגיה לחלבון הנמצא במוצר מזון </a:t>
            </a:r>
            <a:r>
              <a:rPr lang="he-I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מסויים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. אלרגיה זו עשויה להיות קלה אך היא עלולה להיות קשה ביותר עד </a:t>
            </a:r>
            <a:r>
              <a:rPr lang="he-IL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לסכנת חיים ואף מוות!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לעיתים, גם לחשיפה מזערית עלולות </a:t>
            </a:r>
            <a:r>
              <a:rPr lang="he-I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להיו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השלכות קשות ביותר.</a:t>
            </a:r>
            <a:endParaRPr lang="he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750BCE3-374E-7042-8861-EAE358E6FEC6}"/>
              </a:ext>
            </a:extLst>
          </p:cNvPr>
          <p:cNvSpPr/>
          <p:nvPr/>
        </p:nvSpPr>
        <p:spPr>
          <a:xfrm>
            <a:off x="2201430" y="551815"/>
            <a:ext cx="6450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מהי אלרגיה?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AA9E674-5607-C249-9F07-2B14AF4096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7914082" y="1837940"/>
            <a:ext cx="4077197" cy="31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7C547FBF-6874-EC43-8287-A867E7EA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517" y="2171700"/>
            <a:ext cx="4951042" cy="343584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3EDD7EF-1EA3-F24F-B1C3-71D2CFECDCD8}"/>
              </a:ext>
            </a:extLst>
          </p:cNvPr>
          <p:cNvSpPr/>
          <p:nvPr/>
        </p:nvSpPr>
        <p:spPr>
          <a:xfrm>
            <a:off x="2870503" y="779304"/>
            <a:ext cx="6450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אלרגנים נפוצים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7EF21B11-0012-E242-91E5-6FAA86AF6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927" y="1671495"/>
            <a:ext cx="9531556" cy="4456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רוב המזונות האלרגניים נגרמים ממספר מצומצם של מזונות: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חלב ומוצריו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– כאשר האלרגיה לחלב (לחלבון החלב, </a:t>
            </a:r>
            <a:r>
              <a:rPr lang="he-I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קזאין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  הינה הנפוצה ביותר בארץ.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אגוזים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בוטנים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דגים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שומשום ומוצריו –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טחינה, חלבה.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ביצים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סויה</a:t>
            </a:r>
            <a:endParaRPr lang="he-C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A5995FC-B3EA-D343-A3AD-31975394EBBE}"/>
              </a:ext>
            </a:extLst>
          </p:cNvPr>
          <p:cNvSpPr txBox="1">
            <a:spLocks/>
          </p:cNvSpPr>
          <p:nvPr/>
        </p:nvSpPr>
        <p:spPr>
          <a:xfrm>
            <a:off x="870963" y="2489593"/>
            <a:ext cx="3486150" cy="2819999"/>
          </a:xfrm>
          <a:prstGeom prst="rect">
            <a:avLst/>
          </a:prstGeom>
          <a:solidFill>
            <a:schemeClr val="accent1">
              <a:lumMod val="20000"/>
              <a:lumOff val="80000"/>
              <a:alpha val="73228"/>
            </a:schemeClr>
          </a:solidFill>
          <a:ln w="92075">
            <a:solidFill>
              <a:srgbClr val="0070C0">
                <a:alpha val="53000"/>
              </a:srgbClr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1800" b="1" dirty="0">
                <a:latin typeface="Calibri" panose="020F0502020204030204" pitchFamily="34" charset="0"/>
                <a:cs typeface="Calibri" panose="020F0502020204030204" pitchFamily="34" charset="0"/>
              </a:rPr>
              <a:t>הידעת?!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על פי מחקר בינלאומי גדול, בישראל ישנם פחות אנשים האלרגיים לבוטנים.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החוקרים משערים כי החשיפה המוקדמת לבוטנים ע״י אכילת במבה תרמה לעניין זה.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e-C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5EC2E683-CB1D-6E45-AA48-D43505A1EE12}"/>
              </a:ext>
            </a:extLst>
          </p:cNvPr>
          <p:cNvSpPr/>
          <p:nvPr/>
        </p:nvSpPr>
        <p:spPr>
          <a:xfrm>
            <a:off x="2870503" y="779304"/>
            <a:ext cx="6450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האלרגיה</a:t>
            </a: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FE642DC-1579-B44F-B29C-C376BC6FB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702634"/>
            <a:ext cx="11510558" cy="445619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בישראל, כ2% מהאוכלוסייה מאובחנת כסובלת מאלרגיה. נתון זה רק הולך ועולה!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התגובה האלרגית מופיעה בתוך דקות עד שעתיים מהחשיפה לאלרגן.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התגובה האלרגית עשויה להיות מגוונת ולכלול בין היתר: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תגובה עורית כגון פריחה, נגעים על העור, נפיחות בעיניים ובשפתיים.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בחילות, הקאות, כאבי בטן ושלשולים.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דמעות ונזלת.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עירוב של מע׳ הנשימה (צרידות, שיעול, קשיי נשימה, תחושת מחנק).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 ירידת לחץ דם ואבדן הכרה.</a:t>
            </a:r>
            <a:endParaRPr lang="he-CA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אלרגיה לניקל – ויקיפדיה">
            <a:extLst>
              <a:ext uri="{FF2B5EF4-FFF2-40B4-BE49-F238E27FC236}">
                <a16:creationId xmlns:a16="http://schemas.microsoft.com/office/drawing/2014/main" id="{2B5202B0-5A59-6E44-849C-9A901F5E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4271" l="9961" r="99414">
                        <a14:foregroundMark x1="10352" y1="75651" x2="22363" y2="94661"/>
                        <a14:foregroundMark x1="22363" y1="94661" x2="32129" y2="94401"/>
                        <a14:foregroundMark x1="32129" y1="94401" x2="40430" y2="88672"/>
                        <a14:foregroundMark x1="84277" y1="30599" x2="92969" y2="27865"/>
                        <a14:foregroundMark x1="92969" y1="27865" x2="90625" y2="53906"/>
                        <a14:foregroundMark x1="90625" y1="53906" x2="98828" y2="56120"/>
                        <a14:foregroundMark x1="90137" y1="26563" x2="98633" y2="22005"/>
                        <a14:foregroundMark x1="92383" y1="23828" x2="99414" y2="19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90" y="3139169"/>
            <a:ext cx="3640130" cy="27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632D1429-39C6-A64A-A3C3-338B1E23C1E5}"/>
              </a:ext>
            </a:extLst>
          </p:cNvPr>
          <p:cNvSpPr/>
          <p:nvPr/>
        </p:nvSpPr>
        <p:spPr>
          <a:xfrm>
            <a:off x="2221064" y="458093"/>
            <a:ext cx="7749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אנאפילקסיס</a:t>
            </a:r>
            <a:endParaRPr lang="he-I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173AD0E-EC0F-0843-8565-1F166666FB06}"/>
              </a:ext>
            </a:extLst>
          </p:cNvPr>
          <p:cNvSpPr/>
          <p:nvPr/>
        </p:nvSpPr>
        <p:spPr>
          <a:xfrm>
            <a:off x="4060834" y="1281410"/>
            <a:ext cx="4070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93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סכנת חיים </a:t>
            </a:r>
            <a:r>
              <a:rPr lang="he-IL" sz="4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93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מיידית</a:t>
            </a:r>
            <a:r>
              <a:rPr lang="he-IL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93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412BB8C3-1FF2-4E46-A5BC-F10B79419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20" y="2050851"/>
            <a:ext cx="11510558" cy="4456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תגובה אלרגית קשה ומסכנת חיים המהווה מצב חירום אשר עלול להתדרדר 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עד כדי מוות!</a:t>
            </a:r>
          </a:p>
          <a:p>
            <a:pPr marL="0" indent="0">
              <a:buNone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מאפיינים: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פריחה מפושטת ומגרדת.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ירידה חדה בלחץ הדם המתבטאת בחולשה ועילפון.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קשיי נשימה.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תחושת נפיחות בלוע.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 שקט ובלבול.</a:t>
            </a:r>
          </a:p>
          <a:p>
            <a:pPr>
              <a:buFont typeface="Courier New" panose="02070309020205020404" pitchFamily="49" charset="0"/>
              <a:buChar char="o"/>
            </a:pPr>
            <a:endParaRPr lang="he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825289E8-076D-2A40-B57A-C61EDB53A83C}"/>
              </a:ext>
            </a:extLst>
          </p:cNvPr>
          <p:cNvSpPr txBox="1">
            <a:spLocks/>
          </p:cNvSpPr>
          <p:nvPr/>
        </p:nvSpPr>
        <p:spPr>
          <a:xfrm>
            <a:off x="700088" y="3228976"/>
            <a:ext cx="3614737" cy="2143125"/>
          </a:xfrm>
          <a:prstGeom prst="rect">
            <a:avLst/>
          </a:prstGeom>
          <a:solidFill>
            <a:schemeClr val="accent1">
              <a:lumMod val="20000"/>
              <a:lumOff val="80000"/>
              <a:alpha val="73228"/>
            </a:schemeClr>
          </a:solidFill>
          <a:ln w="60325">
            <a:solidFill>
              <a:srgbClr val="0070C0">
                <a:alpha val="53000"/>
              </a:srgbClr>
            </a:solidFill>
          </a:ln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כאשר תופעות אלו מופיעות – האלרגיה עלולה להיות קשה ומסכנת חיים.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פה נכנס השימוש במזרק </a:t>
            </a:r>
            <a:r>
              <a:rPr lang="he-I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האפיפן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e-C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FDC5FF0-38F5-C745-B91E-91CDC4764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9" b="89952" l="9928" r="89892">
                        <a14:foregroundMark x1="72744" y1="9569" x2="51625" y2="13636"/>
                        <a14:foregroundMark x1="51625" y1="13636" x2="36462" y2="22727"/>
                        <a14:foregroundMark x1="36462" y1="22727" x2="27617" y2="32536"/>
                        <a14:foregroundMark x1="27617" y1="32536" x2="21841" y2="44258"/>
                        <a14:foregroundMark x1="21841" y1="44258" x2="19314" y2="55981"/>
                        <a14:foregroundMark x1="52166" y1="30144" x2="53610" y2="47847"/>
                        <a14:foregroundMark x1="53610" y1="47847" x2="50903" y2="52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393" y="2476204"/>
            <a:ext cx="5426313" cy="409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D6733F14-3758-8045-BA77-C7D1223547C4}"/>
              </a:ext>
            </a:extLst>
          </p:cNvPr>
          <p:cNvSpPr/>
          <p:nvPr/>
        </p:nvSpPr>
        <p:spPr>
          <a:xfrm>
            <a:off x="2221064" y="658118"/>
            <a:ext cx="7749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מזרק </a:t>
            </a:r>
            <a:r>
              <a:rPr lang="he-I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אפיפן</a:t>
            </a:r>
            <a:endParaRPr lang="he-I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FDA94FF5-1C45-AE41-81D9-72762570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25" y="1883191"/>
            <a:ext cx="11303175" cy="309161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מזרק אוטומטי המכיל אדרנלין. השימוש בו במקרים של אלרגיה חריפה 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מציל חיים!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השימוש במזרק מיועד לשימוש ע״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י כל אדם והוא פשוט וכל לתפעול.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במקרה של ספק – אין ספק!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עדיף שימוש שווא במזרק מאשר סכנת חיים –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תופעות הלוואי </a:t>
            </a:r>
          </a:p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  אינן קשות וחולפות מעצמן.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e-CA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9146F120-2F06-1C44-B592-E4F7D6DE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679"/>
            <a:ext cx="10515600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השימוש במזרק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C8A8B5FF-DDBD-9B46-B333-A56B505B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84" y="1796858"/>
            <a:ext cx="8534400" cy="406907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את המזרק מחזיקים כך שהצד </a:t>
            </a:r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הכחול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כלפי מעלה (שמיים) והצד </a:t>
            </a:r>
            <a:r>
              <a:rPr lang="he-IL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הכתום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כלפי מטה (אדמה).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מוציאים את הפקק </a:t>
            </a:r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הכחול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, מבלי לגעת בקצה הכתום.</a:t>
            </a:r>
          </a:p>
          <a:p>
            <a:pPr marL="514350" indent="-514350"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מכוונים את הקצה </a:t>
            </a:r>
            <a:r>
              <a:rPr lang="he-IL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הכתום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(ממנו יוצאת המחט) לצד החיצוני של הירך (עם או בלי בגדים).</a:t>
            </a:r>
          </a:p>
          <a:p>
            <a:pPr marL="514350" indent="-514350"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מצמידים את הקצה </a:t>
            </a:r>
            <a:r>
              <a:rPr lang="he-IL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הכתום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ולוחצים אותו אל הירך עד לשמיעת או תחושת קליל (דקירה ע״י המחט ושחרור האדרנלין). יש להישאר כך למשך 3 שניות.</a:t>
            </a:r>
          </a:p>
          <a:p>
            <a:pPr marL="514350" indent="-514350"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מנתקים בזהירות את המזרק מהירך.</a:t>
            </a:r>
          </a:p>
          <a:p>
            <a:pPr marL="514350" indent="-514350">
              <a:buAutoNum type="arabicPeriod"/>
            </a:pP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e-C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389876-0DCD-5A4E-9128-36D94FD0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9" b="89952" l="9928" r="89892">
                        <a14:foregroundMark x1="72744" y1="9569" x2="51625" y2="13636"/>
                        <a14:foregroundMark x1="51625" y1="13636" x2="36462" y2="22727"/>
                        <a14:foregroundMark x1="36462" y1="22727" x2="27617" y2="32536"/>
                        <a14:foregroundMark x1="27617" y1="32536" x2="21841" y2="44258"/>
                        <a14:foregroundMark x1="21841" y1="44258" x2="19314" y2="55981"/>
                        <a14:foregroundMark x1="52166" y1="30144" x2="53610" y2="47847"/>
                        <a14:foregroundMark x1="53610" y1="47847" x2="50903" y2="52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1245">
            <a:off x="-869543" y="1167451"/>
            <a:ext cx="5994725" cy="45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72BF9A21-48B5-8D44-B1F5-3A04EE185FBB}"/>
              </a:ext>
            </a:extLst>
          </p:cNvPr>
          <p:cNvSpPr txBox="1">
            <a:spLocks/>
          </p:cNvSpPr>
          <p:nvPr/>
        </p:nvSpPr>
        <p:spPr>
          <a:xfrm>
            <a:off x="3271839" y="1532331"/>
            <a:ext cx="5228650" cy="4111232"/>
          </a:xfrm>
          <a:prstGeom prst="rect">
            <a:avLst/>
          </a:prstGeom>
          <a:solidFill>
            <a:schemeClr val="accent1">
              <a:lumMod val="20000"/>
              <a:lumOff val="80000"/>
              <a:alpha val="73228"/>
            </a:schemeClr>
          </a:solidFill>
          <a:ln w="92075">
            <a:solidFill>
              <a:srgbClr val="0070C0">
                <a:alpha val="53000"/>
              </a:srgbClr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תעשו חיים ותצילו חיים!</a:t>
            </a:r>
            <a:endParaRPr lang="he-CA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גרפיקה 2" descr="לב עם דופק">
            <a:extLst>
              <a:ext uri="{FF2B5EF4-FFF2-40B4-BE49-F238E27FC236}">
                <a16:creationId xmlns:a16="http://schemas.microsoft.com/office/drawing/2014/main" id="{74E92706-503E-FF4F-863E-7C439405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645" y="3267075"/>
            <a:ext cx="2205038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478</Words>
  <Application>Microsoft Macintosh PowerPoint</Application>
  <PresentationFormat>מסך רחב</PresentationFormat>
  <Paragraphs>60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השימוש במזרק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hadar.dorn1@gmail.com</dc:creator>
  <cp:lastModifiedBy>hadar.dorn1@gmail.com</cp:lastModifiedBy>
  <cp:revision>13</cp:revision>
  <dcterms:created xsi:type="dcterms:W3CDTF">2022-03-27T16:42:01Z</dcterms:created>
  <dcterms:modified xsi:type="dcterms:W3CDTF">2022-03-29T06:22:53Z</dcterms:modified>
</cp:coreProperties>
</file>